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88" r:id="rId2"/>
    <p:sldId id="256" r:id="rId3"/>
    <p:sldId id="272" r:id="rId4"/>
    <p:sldId id="274" r:id="rId5"/>
    <p:sldId id="286" r:id="rId6"/>
    <p:sldId id="290" r:id="rId7"/>
    <p:sldId id="294" r:id="rId8"/>
    <p:sldId id="285" r:id="rId9"/>
    <p:sldId id="291" r:id="rId10"/>
    <p:sldId id="292" r:id="rId11"/>
    <p:sldId id="257" r:id="rId12"/>
    <p:sldId id="293" r:id="rId13"/>
    <p:sldId id="266" r:id="rId14"/>
    <p:sldId id="282" r:id="rId15"/>
    <p:sldId id="265"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3438" autoAdjust="0"/>
    <p:restoredTop sz="86375" autoAdjust="0"/>
  </p:normalViewPr>
  <p:slideViewPr>
    <p:cSldViewPr>
      <p:cViewPr varScale="1">
        <p:scale>
          <a:sx n="68" d="100"/>
          <a:sy n="68" d="100"/>
        </p:scale>
        <p:origin x="556" y="64"/>
      </p:cViewPr>
      <p:guideLst>
        <p:guide orient="horz" pos="2160"/>
        <p:guide pos="2880"/>
      </p:guideLst>
    </p:cSldViewPr>
  </p:slideViewPr>
  <p:outlineViewPr>
    <p:cViewPr>
      <p:scale>
        <a:sx n="33" d="100"/>
        <a:sy n="33" d="100"/>
      </p:scale>
      <p:origin x="264" y="18282"/>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37BF9CC-70A5-44DF-9344-2BC9FAE39563}" type="datetimeFigureOut">
              <a:rPr lang="en-US" smtClean="0"/>
              <a:pPr/>
              <a:t>1/9/2019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3E108CE-8DC0-471D-9BCF-06A1541CD036}"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E108CE-8DC0-471D-9BCF-06A1541CD036}" type="slidenum">
              <a:rPr lang="en-US" smtClean="0"/>
              <a:pPr/>
              <a:t>13</a:t>
            </a:fld>
            <a:endParaRPr lang="en-US"/>
          </a:p>
        </p:txBody>
      </p:sp>
    </p:spTree>
    <p:extLst>
      <p:ext uri="{BB962C8B-B14F-4D97-AF65-F5344CB8AC3E}">
        <p14:creationId xmlns:p14="http://schemas.microsoft.com/office/powerpoint/2010/main" val="33992355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ln/>
        </p:spPr>
      </p:sp>
      <p:sp>
        <p:nvSpPr>
          <p:cNvPr id="23555" name="Notes Placeholder 2"/>
          <p:cNvSpPr>
            <a:spLocks noGrp="1"/>
          </p:cNvSpPr>
          <p:nvPr>
            <p:ph type="body" idx="1"/>
          </p:nvPr>
        </p:nvSpPr>
        <p:spPr>
          <a:noFill/>
          <a:ln/>
        </p:spPr>
        <p:txBody>
          <a:bodyPr/>
          <a:lstStyle/>
          <a:p>
            <a:pPr eaLnBrk="1" hangingPunct="1"/>
            <a:endParaRPr lang="en-US"/>
          </a:p>
        </p:txBody>
      </p:sp>
      <p:sp>
        <p:nvSpPr>
          <p:cNvPr id="23556"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eaLnBrk="1" hangingPunct="1"/>
            <a:fld id="{08EC16E1-D745-47E6-A319-57363884AB8B}" type="slidenum">
              <a:rPr lang="en-US" sz="1200">
                <a:latin typeface="Arial" charset="0"/>
              </a:rPr>
              <a:pPr algn="r" eaLnBrk="1" hangingPunct="1"/>
              <a:t>14</a:t>
            </a:fld>
            <a:endParaRPr lang="en-US" sz="1200">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8FB2DD6-023B-4E15-8366-730E873A70D0}" type="datetimeFigureOut">
              <a:rPr lang="en-US" smtClean="0"/>
              <a:pPr/>
              <a:t>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4A2436-9DA3-4D8B-97CA-D76B6129CB3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8FB2DD6-023B-4E15-8366-730E873A70D0}" type="datetimeFigureOut">
              <a:rPr lang="en-US" smtClean="0"/>
              <a:pPr/>
              <a:t>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4A2436-9DA3-4D8B-97CA-D76B6129CB3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8FB2DD6-023B-4E15-8366-730E873A70D0}" type="datetimeFigureOut">
              <a:rPr lang="en-US" smtClean="0"/>
              <a:pPr/>
              <a:t>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4A2436-9DA3-4D8B-97CA-D76B6129CB3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8FB2DD6-023B-4E15-8366-730E873A70D0}" type="datetimeFigureOut">
              <a:rPr lang="en-US" smtClean="0"/>
              <a:pPr/>
              <a:t>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4A2436-9DA3-4D8B-97CA-D76B6129CB3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8FB2DD6-023B-4E15-8366-730E873A70D0}" type="datetimeFigureOut">
              <a:rPr lang="en-US" smtClean="0"/>
              <a:pPr/>
              <a:t>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4A2436-9DA3-4D8B-97CA-D76B6129CB36}"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8FB2DD6-023B-4E15-8366-730E873A70D0}" type="datetimeFigureOut">
              <a:rPr lang="en-US" smtClean="0"/>
              <a:pPr/>
              <a:t>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4A2436-9DA3-4D8B-97CA-D76B6129CB3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8FB2DD6-023B-4E15-8366-730E873A70D0}" type="datetimeFigureOut">
              <a:rPr lang="en-US" smtClean="0"/>
              <a:pPr/>
              <a:t>1/9/2019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4A2436-9DA3-4D8B-97CA-D76B6129CB3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8FB2DD6-023B-4E15-8366-730E873A70D0}" type="datetimeFigureOut">
              <a:rPr lang="en-US" smtClean="0"/>
              <a:pPr/>
              <a:t>1/9/2019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4A2436-9DA3-4D8B-97CA-D76B6129CB3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FB2DD6-023B-4E15-8366-730E873A70D0}" type="datetimeFigureOut">
              <a:rPr lang="en-US" smtClean="0"/>
              <a:pPr/>
              <a:t>1/9/2019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4A2436-9DA3-4D8B-97CA-D76B6129CB3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8FB2DD6-023B-4E15-8366-730E873A70D0}" type="datetimeFigureOut">
              <a:rPr lang="en-US" smtClean="0"/>
              <a:pPr/>
              <a:t>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4A2436-9DA3-4D8B-97CA-D76B6129CB3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8FB2DD6-023B-4E15-8366-730E873A70D0}" type="datetimeFigureOut">
              <a:rPr lang="en-US" smtClean="0"/>
              <a:pPr/>
              <a:t>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4A2436-9DA3-4D8B-97CA-D76B6129CB3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FB2DD6-023B-4E15-8366-730E873A70D0}" type="datetimeFigureOut">
              <a:rPr lang="en-US" smtClean="0"/>
              <a:pPr/>
              <a:t>1/9/2019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4A2436-9DA3-4D8B-97CA-D76B6129CB3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6.xml"/><Relationship Id="rId1" Type="http://schemas.openxmlformats.org/officeDocument/2006/relationships/vmlDrawing" Target="../drawings/vmlDrawing4.vml"/><Relationship Id="rId4" Type="http://schemas.openxmlformats.org/officeDocument/2006/relationships/image" Target="../media/image6.wmf"/></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6.xml"/><Relationship Id="rId1" Type="http://schemas.openxmlformats.org/officeDocument/2006/relationships/vmlDrawing" Target="../drawings/vmlDrawing5.vml"/><Relationship Id="rId4" Type="http://schemas.openxmlformats.org/officeDocument/2006/relationships/image" Target="../media/image8.wmf"/></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3.xml"/><Relationship Id="rId1" Type="http://schemas.openxmlformats.org/officeDocument/2006/relationships/vmlDrawing" Target="../drawings/vmlDrawing1.v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3.xml"/><Relationship Id="rId1" Type="http://schemas.openxmlformats.org/officeDocument/2006/relationships/vmlDrawing" Target="../drawings/vmlDrawing2.vml"/><Relationship Id="rId4" Type="http://schemas.openxmlformats.org/officeDocument/2006/relationships/image" Target="../media/image4.w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6.xml"/><Relationship Id="rId1" Type="http://schemas.openxmlformats.org/officeDocument/2006/relationships/vmlDrawing" Target="../drawings/vmlDrawing3.vml"/><Relationship Id="rId4" Type="http://schemas.openxmlformats.org/officeDocument/2006/relationships/image" Target="../media/image5.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3000" y="1447800"/>
            <a:ext cx="7391400" cy="2285999"/>
          </a:xfrm>
        </p:spPr>
        <p:txBody>
          <a:bodyPr>
            <a:normAutofit fontScale="92500" lnSpcReduction="20000"/>
          </a:bodyPr>
          <a:lstStyle/>
          <a:p>
            <a:pPr marL="0" indent="0">
              <a:buNone/>
            </a:pPr>
            <a:r>
              <a:rPr lang="en-US" sz="4000" dirty="0">
                <a:solidFill>
                  <a:schemeClr val="accent1">
                    <a:lumMod val="75000"/>
                  </a:schemeClr>
                </a:solidFill>
                <a:latin typeface="+mj-lt"/>
              </a:rPr>
              <a:t>Refurbishing silicon showerhead </a:t>
            </a:r>
          </a:p>
          <a:p>
            <a:pPr marL="0" indent="0">
              <a:buNone/>
            </a:pPr>
            <a:r>
              <a:rPr lang="en-US" sz="4000" dirty="0">
                <a:solidFill>
                  <a:schemeClr val="accent1">
                    <a:lumMod val="75000"/>
                  </a:schemeClr>
                </a:solidFill>
                <a:latin typeface="+mj-lt"/>
              </a:rPr>
              <a:t>for </a:t>
            </a:r>
          </a:p>
          <a:p>
            <a:pPr marL="0" indent="0">
              <a:buNone/>
            </a:pPr>
            <a:r>
              <a:rPr lang="en-US" sz="4000" dirty="0">
                <a:solidFill>
                  <a:schemeClr val="accent1">
                    <a:lumMod val="75000"/>
                  </a:schemeClr>
                </a:solidFill>
                <a:latin typeface="+mj-lt"/>
              </a:rPr>
              <a:t>300 mm wafer </a:t>
            </a:r>
          </a:p>
          <a:p>
            <a:pPr marL="0" indent="0">
              <a:buNone/>
            </a:pPr>
            <a:r>
              <a:rPr lang="en-US" sz="4000" dirty="0">
                <a:solidFill>
                  <a:schemeClr val="accent1">
                    <a:lumMod val="75000"/>
                  </a:schemeClr>
                </a:solidFill>
                <a:latin typeface="+mj-lt"/>
              </a:rPr>
              <a:t>plasma etching process equipment</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504E8A-0F5E-42C7-A42B-A106C0B39D81}"/>
              </a:ext>
            </a:extLst>
          </p:cNvPr>
          <p:cNvSpPr>
            <a:spLocks noGrp="1"/>
          </p:cNvSpPr>
          <p:nvPr>
            <p:ph type="title"/>
          </p:nvPr>
        </p:nvSpPr>
        <p:spPr>
          <a:xfrm>
            <a:off x="5943600" y="258144"/>
            <a:ext cx="2971800" cy="6341711"/>
          </a:xfrm>
        </p:spPr>
        <p:txBody>
          <a:bodyPr>
            <a:normAutofit/>
          </a:bodyPr>
          <a:lstStyle/>
          <a:p>
            <a:pPr algn="l"/>
            <a:r>
              <a:rPr lang="en-US" sz="2400" dirty="0">
                <a:latin typeface="Times New Roman" panose="02020603050405020304" pitchFamily="18" charset="0"/>
                <a:cs typeface="Times New Roman" panose="02020603050405020304" pitchFamily="18" charset="0"/>
              </a:rPr>
              <a:t>Refurbishing process with simultaneous Si deposition on sidewalls and NF3 etching the hole</a:t>
            </a:r>
          </a:p>
        </p:txBody>
      </p:sp>
      <p:sp>
        <p:nvSpPr>
          <p:cNvPr id="3" name="Rectangle 2">
            <a:extLst>
              <a:ext uri="{FF2B5EF4-FFF2-40B4-BE49-F238E27FC236}">
                <a16:creationId xmlns:a16="http://schemas.microsoft.com/office/drawing/2014/main" id="{DFAD1CAD-D655-45DC-A249-C9453DF6200A}"/>
              </a:ext>
            </a:extLst>
          </p:cNvPr>
          <p:cNvSpPr>
            <a:spLocks noChangeArrowheads="1"/>
          </p:cNvSpPr>
          <p:nvPr/>
        </p:nvSpPr>
        <p:spPr bwMode="auto">
          <a:xfrm>
            <a:off x="838200" y="762000"/>
            <a:ext cx="11742403"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4" name="Object 3">
            <a:extLst>
              <a:ext uri="{FF2B5EF4-FFF2-40B4-BE49-F238E27FC236}">
                <a16:creationId xmlns:a16="http://schemas.microsoft.com/office/drawing/2014/main" id="{ED8072E3-D861-4422-A4CD-5512A0DB829D}"/>
              </a:ext>
            </a:extLst>
          </p:cNvPr>
          <p:cNvGraphicFramePr>
            <a:graphicFrameLocks noChangeAspect="1"/>
          </p:cNvGraphicFramePr>
          <p:nvPr>
            <p:extLst>
              <p:ext uri="{D42A27DB-BD31-4B8C-83A1-F6EECF244321}">
                <p14:modId xmlns:p14="http://schemas.microsoft.com/office/powerpoint/2010/main" val="766864810"/>
              </p:ext>
            </p:extLst>
          </p:nvPr>
        </p:nvGraphicFramePr>
        <p:xfrm>
          <a:off x="762000" y="762000"/>
          <a:ext cx="4358048" cy="4829188"/>
        </p:xfrm>
        <a:graphic>
          <a:graphicData uri="http://schemas.openxmlformats.org/presentationml/2006/ole">
            <mc:AlternateContent xmlns:mc="http://schemas.openxmlformats.org/markup-compatibility/2006">
              <mc:Choice xmlns:v="urn:schemas-microsoft-com:vml" Requires="v">
                <p:oleObj spid="_x0000_s10274" name="AutoCAD Drawing" r:id="rId3" imgW="9353550" imgH="3705225" progId="AutoCAD.Drawing.21">
                  <p:embed/>
                </p:oleObj>
              </mc:Choice>
              <mc:Fallback>
                <p:oleObj name="AutoCAD Drawing" r:id="rId3" imgW="9353550" imgH="3705225" progId="AutoCAD.Drawing.21">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t="-809" r="26096"/>
                      <a:stretch>
                        <a:fillRect/>
                      </a:stretch>
                    </p:blipFill>
                    <p:spPr bwMode="auto">
                      <a:xfrm>
                        <a:off x="762000" y="762000"/>
                        <a:ext cx="4358048" cy="4829188"/>
                      </a:xfrm>
                      <a:prstGeom prst="rect">
                        <a:avLst/>
                      </a:prstGeom>
                      <a:noFill/>
                    </p:spPr>
                  </p:pic>
                </p:oleObj>
              </mc:Fallback>
            </mc:AlternateContent>
          </a:graphicData>
        </a:graphic>
      </p:graphicFrame>
    </p:spTree>
    <p:extLst>
      <p:ext uri="{BB962C8B-B14F-4D97-AF65-F5344CB8AC3E}">
        <p14:creationId xmlns:p14="http://schemas.microsoft.com/office/powerpoint/2010/main" val="8658291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solidFill>
                  <a:schemeClr val="accent1">
                    <a:lumMod val="75000"/>
                  </a:schemeClr>
                </a:solidFill>
              </a:rPr>
              <a:t>AP ICP axial torch reactor with two antennas and ringed torch reactor </a:t>
            </a:r>
          </a:p>
        </p:txBody>
      </p:sp>
      <p:pic>
        <p:nvPicPr>
          <p:cNvPr id="1026" name="Picture 2"/>
          <p:cNvPicPr>
            <a:picLocks noGrp="1" noChangeAspect="1" noChangeArrowheads="1"/>
          </p:cNvPicPr>
          <p:nvPr>
            <p:ph idx="1"/>
          </p:nvPr>
        </p:nvPicPr>
        <p:blipFill>
          <a:blip r:embed="rId2" cstate="print"/>
          <a:srcRect/>
          <a:stretch>
            <a:fillRect/>
          </a:stretch>
        </p:blipFill>
        <p:spPr bwMode="auto">
          <a:xfrm>
            <a:off x="1828800" y="1600200"/>
            <a:ext cx="5486400" cy="4673600"/>
          </a:xfrm>
          <a:prstGeom prst="rect">
            <a:avLst/>
          </a:prstGeom>
          <a:noFill/>
          <a:ln w="9525">
            <a:noFill/>
            <a:miter lim="800000"/>
            <a:headEnd/>
            <a:tailEnd/>
          </a:ln>
        </p:spPr>
      </p:pic>
    </p:spTree>
    <p:extLst>
      <p:ext uri="{BB962C8B-B14F-4D97-AF65-F5344CB8AC3E}">
        <p14:creationId xmlns:p14="http://schemas.microsoft.com/office/powerpoint/2010/main" val="4695637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D373BC-D81D-438E-BB3E-192938ED61A9}"/>
              </a:ext>
            </a:extLst>
          </p:cNvPr>
          <p:cNvSpPr>
            <a:spLocks noGrp="1"/>
          </p:cNvSpPr>
          <p:nvPr>
            <p:ph type="title"/>
          </p:nvPr>
        </p:nvSpPr>
        <p:spPr>
          <a:xfrm>
            <a:off x="495300" y="384705"/>
            <a:ext cx="8153400" cy="1112832"/>
          </a:xfrm>
        </p:spPr>
        <p:txBody>
          <a:bodyPr>
            <a:noAutofit/>
          </a:bodyPr>
          <a:lstStyle/>
          <a:p>
            <a:r>
              <a:rPr lang="en-US" sz="2400" dirty="0">
                <a:latin typeface="Times New Roman" panose="02020603050405020304" pitchFamily="18" charset="0"/>
                <a:cs typeface="Times New Roman" panose="02020603050405020304" pitchFamily="18" charset="0"/>
              </a:rPr>
              <a:t>Ringed torch reactor with two injectors for vaporization of injected silicon nanoparticles and generation of eight silicon plasma beams for smoothing out outlets of the gas holes  </a:t>
            </a:r>
          </a:p>
        </p:txBody>
      </p:sp>
      <p:sp>
        <p:nvSpPr>
          <p:cNvPr id="3" name="Rectangle 2">
            <a:extLst>
              <a:ext uri="{FF2B5EF4-FFF2-40B4-BE49-F238E27FC236}">
                <a16:creationId xmlns:a16="http://schemas.microsoft.com/office/drawing/2014/main" id="{8BE44C50-CDF0-426A-94C8-041150283292}"/>
              </a:ext>
            </a:extLst>
          </p:cNvPr>
          <p:cNvSpPr>
            <a:spLocks noChangeArrowheads="1"/>
          </p:cNvSpPr>
          <p:nvPr/>
        </p:nvSpPr>
        <p:spPr bwMode="auto">
          <a:xfrm>
            <a:off x="-2514600" y="3454400"/>
            <a:ext cx="23774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4" name="Object 3">
            <a:extLst>
              <a:ext uri="{FF2B5EF4-FFF2-40B4-BE49-F238E27FC236}">
                <a16:creationId xmlns:a16="http://schemas.microsoft.com/office/drawing/2014/main" id="{F74E7E9A-5C4C-4850-A600-B6D7CE3A3D46}"/>
              </a:ext>
            </a:extLst>
          </p:cNvPr>
          <p:cNvGraphicFramePr>
            <a:graphicFrameLocks noChangeAspect="1"/>
          </p:cNvGraphicFramePr>
          <p:nvPr>
            <p:extLst>
              <p:ext uri="{D42A27DB-BD31-4B8C-83A1-F6EECF244321}">
                <p14:modId xmlns:p14="http://schemas.microsoft.com/office/powerpoint/2010/main" val="3294111423"/>
              </p:ext>
            </p:extLst>
          </p:nvPr>
        </p:nvGraphicFramePr>
        <p:xfrm>
          <a:off x="2209800" y="1905000"/>
          <a:ext cx="5029200" cy="4216522"/>
        </p:xfrm>
        <a:graphic>
          <a:graphicData uri="http://schemas.openxmlformats.org/presentationml/2006/ole">
            <mc:AlternateContent xmlns:mc="http://schemas.openxmlformats.org/markup-compatibility/2006">
              <mc:Choice xmlns:v="urn:schemas-microsoft-com:vml" Requires="v">
                <p:oleObj spid="_x0000_s12323" name="Bitmap Image" r:id="rId3" imgW="2286000" imgH="2276640" progId="Paint.Picture">
                  <p:embed/>
                </p:oleObj>
              </mc:Choice>
              <mc:Fallback>
                <p:oleObj name="Bitmap Image" r:id="rId3" imgW="2286000" imgH="2276640" progId="Paint.Picture">
                  <p:embed/>
                  <p:pic>
                    <p:nvPicPr>
                      <p:cNvPr id="4" name="Object 3">
                        <a:extLst>
                          <a:ext uri="{FF2B5EF4-FFF2-40B4-BE49-F238E27FC236}">
                            <a16:creationId xmlns:a16="http://schemas.microsoft.com/office/drawing/2014/main" id="{F74E7E9A-5C4C-4850-A600-B6D7CE3A3D46}"/>
                          </a:ext>
                        </a:extLst>
                      </p:cNvPr>
                      <p:cNvPicPr>
                        <a:picLocks noChangeAspect="1" noChangeArrowheads="1"/>
                      </p:cNvPicPr>
                      <p:nvPr/>
                    </p:nvPicPr>
                    <p:blipFill>
                      <a:blip r:embed="rId4"/>
                      <a:srcRect/>
                      <a:stretch>
                        <a:fillRect/>
                      </a:stretch>
                    </p:blipFill>
                    <p:spPr bwMode="auto">
                      <a:xfrm>
                        <a:off x="2209800" y="1905000"/>
                        <a:ext cx="5029200" cy="4216522"/>
                      </a:xfrm>
                      <a:prstGeom prst="rect">
                        <a:avLst/>
                      </a:prstGeom>
                      <a:noFill/>
                    </p:spPr>
                  </p:pic>
                </p:oleObj>
              </mc:Fallback>
            </mc:AlternateContent>
          </a:graphicData>
        </a:graphic>
      </p:graphicFrame>
    </p:spTree>
    <p:extLst>
      <p:ext uri="{BB962C8B-B14F-4D97-AF65-F5344CB8AC3E}">
        <p14:creationId xmlns:p14="http://schemas.microsoft.com/office/powerpoint/2010/main" val="41335921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05400" y="123825"/>
            <a:ext cx="3657600" cy="6429375"/>
          </a:xfrm>
        </p:spPr>
        <p:txBody>
          <a:bodyPr>
            <a:normAutofit fontScale="90000"/>
          </a:bodyPr>
          <a:lstStyle/>
          <a:p>
            <a:pPr algn="l">
              <a:defRPr/>
            </a:pPr>
            <a:r>
              <a:rPr lang="en-US" sz="2400" dirty="0">
                <a:latin typeface="Times New Roman" panose="02020603050405020304" pitchFamily="18" charset="0"/>
                <a:cs typeface="Times New Roman" panose="02020603050405020304" pitchFamily="18" charset="0"/>
              </a:rPr>
              <a:t>Atmospheric Pressure Inductively Coupled Plasma  (AP-ICP) Torch with a long high</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temperature area for generation of the axial plasma  beam  from the etching gas NF3 injected into the high temperature plasma. This plasma beam cleans up inner surface of the gas holes from   silicon deposited by the multi-beam, but allowing such deposition on the sidewalls for reconstruction of the original geometry of the gas hole</a:t>
            </a:r>
          </a:p>
        </p:txBody>
      </p:sp>
      <p:pic>
        <p:nvPicPr>
          <p:cNvPr id="4" name="Picture 2">
            <a:extLst>
              <a:ext uri="{FF2B5EF4-FFF2-40B4-BE49-F238E27FC236}">
                <a16:creationId xmlns:a16="http://schemas.microsoft.com/office/drawing/2014/main" id="{2E62AFCC-F09D-4EA6-93C1-E1CFAC315D63}"/>
              </a:ext>
            </a:extLst>
          </p:cNvPr>
          <p:cNvPicPr>
            <a:picLocks noChangeAspect="1" noChangeArrowheads="1"/>
          </p:cNvPicPr>
          <p:nvPr/>
        </p:nvPicPr>
        <p:blipFill>
          <a:blip r:embed="rId3" cstate="print"/>
          <a:srcRect/>
          <a:stretch>
            <a:fillRect/>
          </a:stretch>
        </p:blipFill>
        <p:spPr bwMode="auto">
          <a:xfrm>
            <a:off x="662303" y="457200"/>
            <a:ext cx="3888487" cy="5562600"/>
          </a:xfrm>
          <a:prstGeom prst="rect">
            <a:avLst/>
          </a:prstGeom>
          <a:noFill/>
          <a:ln w="9525">
            <a:noFill/>
            <a:miter lim="800000"/>
            <a:headEnd/>
            <a:tailEnd/>
          </a:ln>
        </p:spPr>
      </p:pic>
    </p:spTree>
    <p:extLst>
      <p:ext uri="{BB962C8B-B14F-4D97-AF65-F5344CB8AC3E}">
        <p14:creationId xmlns:p14="http://schemas.microsoft.com/office/powerpoint/2010/main" val="8379541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8466" name="Rectangle 2"/>
          <p:cNvSpPr>
            <a:spLocks noGrp="1" noChangeArrowheads="1"/>
          </p:cNvSpPr>
          <p:nvPr>
            <p:ph type="title" idx="4294967295"/>
          </p:nvPr>
        </p:nvSpPr>
        <p:spPr>
          <a:xfrm>
            <a:off x="457200" y="381000"/>
            <a:ext cx="8686800" cy="990600"/>
          </a:xfrm>
        </p:spPr>
        <p:txBody>
          <a:bodyPr>
            <a:normAutofit/>
          </a:bodyPr>
          <a:lstStyle/>
          <a:p>
            <a:pPr algn="l" eaLnBrk="1" hangingPunct="1">
              <a:defRPr/>
            </a:pPr>
            <a:r>
              <a:rPr lang="en-US" sz="2800" dirty="0">
                <a:solidFill>
                  <a:schemeClr val="accent1">
                    <a:lumMod val="75000"/>
                  </a:schemeClr>
                </a:solidFill>
              </a:rPr>
              <a:t>Axial plasma beam for refurbishing silicon showerhead</a:t>
            </a:r>
          </a:p>
        </p:txBody>
      </p:sp>
      <p:pic>
        <p:nvPicPr>
          <p:cNvPr id="9219" name="Picture 4" descr="compensated torch"/>
          <p:cNvPicPr>
            <a:picLocks noChangeAspect="1" noChangeArrowheads="1"/>
          </p:cNvPicPr>
          <p:nvPr/>
        </p:nvPicPr>
        <p:blipFill>
          <a:blip r:embed="rId3" cstate="print"/>
          <a:srcRect/>
          <a:stretch>
            <a:fillRect/>
          </a:stretch>
        </p:blipFill>
        <p:spPr bwMode="auto">
          <a:xfrm>
            <a:off x="1802606" y="1447800"/>
            <a:ext cx="5538788" cy="4632325"/>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74638"/>
            <a:ext cx="7924800" cy="563562"/>
          </a:xfrm>
        </p:spPr>
        <p:txBody>
          <a:bodyPr>
            <a:noAutofit/>
          </a:bodyPr>
          <a:lstStyle/>
          <a:p>
            <a:r>
              <a:rPr lang="en-US" sz="3200" dirty="0">
                <a:solidFill>
                  <a:schemeClr val="accent1">
                    <a:lumMod val="75000"/>
                  </a:schemeClr>
                </a:solidFill>
              </a:rPr>
              <a:t>Refurbishing system with fixture</a:t>
            </a:r>
          </a:p>
        </p:txBody>
      </p:sp>
      <p:pic>
        <p:nvPicPr>
          <p:cNvPr id="2050" name="Picture 2"/>
          <p:cNvPicPr>
            <a:picLocks noChangeAspect="1" noChangeArrowheads="1"/>
          </p:cNvPicPr>
          <p:nvPr/>
        </p:nvPicPr>
        <p:blipFill>
          <a:blip r:embed="rId2" cstate="print"/>
          <a:srcRect/>
          <a:stretch>
            <a:fillRect/>
          </a:stretch>
        </p:blipFill>
        <p:spPr bwMode="auto">
          <a:xfrm>
            <a:off x="990600" y="1143000"/>
            <a:ext cx="3361182" cy="5029200"/>
          </a:xfrm>
          <a:prstGeom prst="rect">
            <a:avLst/>
          </a:prstGeom>
          <a:noFill/>
          <a:ln w="9525">
            <a:noFill/>
            <a:miter lim="800000"/>
            <a:headEnd/>
            <a:tailEnd/>
          </a:ln>
        </p:spPr>
      </p:pic>
      <p:sp>
        <p:nvSpPr>
          <p:cNvPr id="6" name="TextBox 5"/>
          <p:cNvSpPr txBox="1"/>
          <p:nvPr/>
        </p:nvSpPr>
        <p:spPr>
          <a:xfrm>
            <a:off x="4953000" y="1524000"/>
            <a:ext cx="3885414" cy="1938992"/>
          </a:xfrm>
          <a:prstGeom prst="rect">
            <a:avLst/>
          </a:prstGeom>
          <a:noFill/>
        </p:spPr>
        <p:txBody>
          <a:bodyPr wrap="square" rtlCol="0">
            <a:spAutoFit/>
          </a:bodyPr>
          <a:lstStyle/>
          <a:p>
            <a:r>
              <a:rPr lang="en-US" sz="2400" dirty="0">
                <a:latin typeface="Times New Roman" panose="02020603050405020304" pitchFamily="18" charset="0"/>
                <a:ea typeface="Tahoma" panose="020B0604030504040204" pitchFamily="34" charset="0"/>
                <a:cs typeface="Times New Roman" panose="02020603050405020304" pitchFamily="18" charset="0"/>
              </a:rPr>
              <a:t>Fixture is designed to hold a showerhead with OD up to 600 mm. It is supplied with a X,Y, Z movement, rotation and tilt for oblique deposition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90600"/>
            <a:ext cx="7772400" cy="1470025"/>
          </a:xfrm>
        </p:spPr>
        <p:txBody>
          <a:bodyPr>
            <a:normAutofit/>
          </a:bodyPr>
          <a:lstStyle/>
          <a:p>
            <a:r>
              <a:rPr lang="en-US" sz="3200" dirty="0">
                <a:solidFill>
                  <a:schemeClr val="accent1">
                    <a:lumMod val="75000"/>
                  </a:schemeClr>
                </a:solidFill>
              </a:rPr>
              <a:t>Nanocoating Plasma Systems, Inc.</a:t>
            </a:r>
          </a:p>
        </p:txBody>
      </p:sp>
      <p:sp>
        <p:nvSpPr>
          <p:cNvPr id="3" name="Subtitle 2"/>
          <p:cNvSpPr>
            <a:spLocks noGrp="1"/>
          </p:cNvSpPr>
          <p:nvPr>
            <p:ph type="subTitle" idx="1"/>
          </p:nvPr>
        </p:nvSpPr>
        <p:spPr>
          <a:xfrm>
            <a:off x="1676400" y="2819400"/>
            <a:ext cx="5562600" cy="1806576"/>
          </a:xfrm>
        </p:spPr>
        <p:txBody>
          <a:bodyPr>
            <a:noAutofit/>
          </a:bodyPr>
          <a:lstStyle/>
          <a:p>
            <a:r>
              <a:rPr lang="en-US" sz="2400" dirty="0">
                <a:solidFill>
                  <a:schemeClr val="tx1"/>
                </a:solidFill>
              </a:rPr>
              <a:t>4432 G Enterprise Street</a:t>
            </a:r>
          </a:p>
          <a:p>
            <a:r>
              <a:rPr lang="en-US" sz="2400" dirty="0">
                <a:solidFill>
                  <a:schemeClr val="tx1"/>
                </a:solidFill>
              </a:rPr>
              <a:t>Fremont, CA 94538</a:t>
            </a:r>
          </a:p>
          <a:p>
            <a:r>
              <a:rPr lang="en-US" sz="2400" dirty="0">
                <a:solidFill>
                  <a:schemeClr val="tx1"/>
                </a:solidFill>
              </a:rPr>
              <a:t>415-533-7696</a:t>
            </a:r>
          </a:p>
          <a:p>
            <a:r>
              <a:rPr lang="en-US" sz="2400" dirty="0">
                <a:solidFill>
                  <a:schemeClr val="tx1"/>
                </a:solidFill>
              </a:rPr>
              <a:t>glukhoy1@aol.com</a:t>
            </a:r>
          </a:p>
        </p:txBody>
      </p:sp>
    </p:spTree>
    <p:extLst>
      <p:ext uri="{BB962C8B-B14F-4D97-AF65-F5344CB8AC3E}">
        <p14:creationId xmlns:p14="http://schemas.microsoft.com/office/powerpoint/2010/main" val="33923743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371600"/>
            <a:ext cx="2362200" cy="1295400"/>
          </a:xfrm>
        </p:spPr>
        <p:txBody>
          <a:bodyPr/>
          <a:lstStyle/>
          <a:p>
            <a:pPr>
              <a:defRPr/>
            </a:pPr>
            <a:r>
              <a:rPr lang="en-US" sz="2000" dirty="0">
                <a:solidFill>
                  <a:srgbClr val="FF0000"/>
                </a:solidFill>
                <a:latin typeface="Impact" pitchFamily="34" charset="0"/>
              </a:rPr>
              <a:t> </a:t>
            </a:r>
          </a:p>
        </p:txBody>
      </p:sp>
      <p:sp>
        <p:nvSpPr>
          <p:cNvPr id="6149" name="TextBox 5"/>
          <p:cNvSpPr txBox="1">
            <a:spLocks noChangeArrowheads="1"/>
          </p:cNvSpPr>
          <p:nvPr/>
        </p:nvSpPr>
        <p:spPr bwMode="auto">
          <a:xfrm>
            <a:off x="457200" y="920924"/>
            <a:ext cx="8610600" cy="1107996"/>
          </a:xfrm>
          <a:prstGeom prst="rect">
            <a:avLst/>
          </a:prstGeom>
          <a:noFill/>
          <a:ln w="9525">
            <a:noFill/>
            <a:miter lim="800000"/>
            <a:headEnd/>
            <a:tailEnd/>
          </a:ln>
        </p:spPr>
        <p:txBody>
          <a:bodyPr wrap="square">
            <a:spAutoFit/>
          </a:bodyPr>
          <a:lstStyle/>
          <a:p>
            <a:r>
              <a:rPr lang="en-US" sz="2400" dirty="0">
                <a:latin typeface="Times New Roman" panose="02020603050405020304" pitchFamily="18" charset="0"/>
                <a:cs typeface="Times New Roman" panose="02020603050405020304" pitchFamily="18" charset="0"/>
              </a:rPr>
              <a:t>Cathode serves for wafer etching processes, made from silicon  crystal it comprises 900 holes with </a:t>
            </a:r>
            <a:r>
              <a:rPr lang="en-US" sz="2400" dirty="0" err="1">
                <a:latin typeface="Times New Roman" panose="02020603050405020304" pitchFamily="18" charset="0"/>
                <a:cs typeface="Times New Roman" panose="02020603050405020304" pitchFamily="18" charset="0"/>
              </a:rPr>
              <a:t>Dia</a:t>
            </a:r>
            <a:r>
              <a:rPr lang="en-US" sz="2400" dirty="0">
                <a:latin typeface="Times New Roman" panose="02020603050405020304" pitchFamily="18" charset="0"/>
                <a:cs typeface="Times New Roman" panose="02020603050405020304" pitchFamily="18" charset="0"/>
              </a:rPr>
              <a:t> 0.5 mm and 10mm deep  </a:t>
            </a:r>
          </a:p>
          <a:p>
            <a:r>
              <a:rPr lang="en-US" dirty="0">
                <a:solidFill>
                  <a:srgbClr val="FF0000"/>
                </a:solidFill>
                <a:latin typeface="Impact" pitchFamily="34" charset="0"/>
              </a:rPr>
              <a:t> </a:t>
            </a:r>
          </a:p>
        </p:txBody>
      </p:sp>
      <p:sp>
        <p:nvSpPr>
          <p:cNvPr id="6151" name="TextBox 7"/>
          <p:cNvSpPr txBox="1">
            <a:spLocks noChangeArrowheads="1"/>
          </p:cNvSpPr>
          <p:nvPr/>
        </p:nvSpPr>
        <p:spPr bwMode="auto">
          <a:xfrm>
            <a:off x="2980266" y="180321"/>
            <a:ext cx="3183467" cy="584775"/>
          </a:xfrm>
          <a:prstGeom prst="rect">
            <a:avLst/>
          </a:prstGeom>
          <a:noFill/>
          <a:ln w="9525">
            <a:noFill/>
            <a:miter lim="800000"/>
            <a:headEnd/>
            <a:tailEnd/>
          </a:ln>
        </p:spPr>
        <p:txBody>
          <a:bodyPr wrap="square">
            <a:spAutoFit/>
          </a:bodyPr>
          <a:lstStyle/>
          <a:p>
            <a:r>
              <a:rPr lang="en-US" sz="3200" dirty="0">
                <a:solidFill>
                  <a:schemeClr val="accent1">
                    <a:lumMod val="75000"/>
                  </a:schemeClr>
                </a:solidFill>
                <a:latin typeface="+mj-lt"/>
              </a:rPr>
              <a:t>CATHODE (CEL)</a:t>
            </a:r>
          </a:p>
        </p:txBody>
      </p:sp>
      <p:pic>
        <p:nvPicPr>
          <p:cNvPr id="3074" name="Picture 2"/>
          <p:cNvPicPr>
            <a:picLocks noChangeAspect="1" noChangeArrowheads="1"/>
          </p:cNvPicPr>
          <p:nvPr/>
        </p:nvPicPr>
        <p:blipFill>
          <a:blip r:embed="rId2" cstate="print"/>
          <a:srcRect/>
          <a:stretch>
            <a:fillRect/>
          </a:stretch>
        </p:blipFill>
        <p:spPr bwMode="auto">
          <a:xfrm>
            <a:off x="800099" y="2019300"/>
            <a:ext cx="7543800" cy="4283344"/>
          </a:xfrm>
          <a:prstGeom prst="rect">
            <a:avLst/>
          </a:prstGeom>
          <a:noFill/>
          <a:ln w="9525">
            <a:noFill/>
            <a:miter lim="800000"/>
            <a:headEnd/>
            <a:tailEnd/>
          </a:ln>
          <a:effectLst/>
        </p:spPr>
      </p:pic>
    </p:spTree>
    <p:extLst>
      <p:ext uri="{BB962C8B-B14F-4D97-AF65-F5344CB8AC3E}">
        <p14:creationId xmlns:p14="http://schemas.microsoft.com/office/powerpoint/2010/main" val="4246120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print"/>
          <a:srcRect/>
          <a:stretch>
            <a:fillRect/>
          </a:stretch>
        </p:blipFill>
        <p:spPr bwMode="auto">
          <a:xfrm>
            <a:off x="883354" y="2133600"/>
            <a:ext cx="7620000" cy="4422321"/>
          </a:xfrm>
          <a:prstGeom prst="rect">
            <a:avLst/>
          </a:prstGeom>
          <a:noFill/>
          <a:ln w="9525">
            <a:noFill/>
            <a:miter lim="800000"/>
            <a:headEnd/>
            <a:tailEnd/>
          </a:ln>
        </p:spPr>
      </p:pic>
      <p:sp>
        <p:nvSpPr>
          <p:cNvPr id="7" name="TextBox 6">
            <a:extLst>
              <a:ext uri="{FF2B5EF4-FFF2-40B4-BE49-F238E27FC236}">
                <a16:creationId xmlns:a16="http://schemas.microsoft.com/office/drawing/2014/main" id="{60E09D7D-8AF2-45E7-A4D2-F15D612A609A}"/>
              </a:ext>
            </a:extLst>
          </p:cNvPr>
          <p:cNvSpPr txBox="1"/>
          <p:nvPr/>
        </p:nvSpPr>
        <p:spPr>
          <a:xfrm>
            <a:off x="746477" y="533400"/>
            <a:ext cx="7893754" cy="1477328"/>
          </a:xfrm>
          <a:prstGeom prst="rect">
            <a:avLst/>
          </a:prstGeom>
          <a:noFill/>
        </p:spPr>
        <p:txBody>
          <a:bodyPr wrap="square" rtlCol="0">
            <a:spAutoFit/>
          </a:bodyPr>
          <a:lstStyle/>
          <a:p>
            <a:r>
              <a:rPr lang="en-US" sz="2400" dirty="0">
                <a:solidFill>
                  <a:schemeClr val="accent1">
                    <a:lumMod val="75000"/>
                  </a:schemeClr>
                </a:solidFill>
              </a:rPr>
              <a:t>Funneling Of The Gas Holes On Process Surface Faced To Wafer Caused By Non-Uniformity Of </a:t>
            </a:r>
            <a:r>
              <a:rPr lang="en-US" sz="2400" dirty="0" err="1">
                <a:solidFill>
                  <a:schemeClr val="accent1">
                    <a:lumMod val="75000"/>
                  </a:schemeClr>
                </a:solidFill>
              </a:rPr>
              <a:t>Rf</a:t>
            </a:r>
            <a:r>
              <a:rPr lang="en-US" sz="2400" dirty="0">
                <a:solidFill>
                  <a:schemeClr val="accent1">
                    <a:lumMod val="75000"/>
                  </a:schemeClr>
                </a:solidFill>
              </a:rPr>
              <a:t> Power Deposition In Plasma At Periphery Especially By Edge Effect</a:t>
            </a:r>
          </a:p>
          <a:p>
            <a:endParaRPr lang="en-US" dirty="0"/>
          </a:p>
        </p:txBody>
      </p:sp>
    </p:spTree>
    <p:extLst>
      <p:ext uri="{BB962C8B-B14F-4D97-AF65-F5344CB8AC3E}">
        <p14:creationId xmlns:p14="http://schemas.microsoft.com/office/powerpoint/2010/main" val="13720898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371600"/>
            <a:ext cx="8077200" cy="4343400"/>
          </a:xfrm>
        </p:spPr>
        <p:txBody>
          <a:bodyPr>
            <a:noAutofit/>
          </a:bodyPr>
          <a:lstStyle/>
          <a:p>
            <a:pPr algn="l"/>
            <a:r>
              <a:rPr lang="en-US" sz="2400" dirty="0">
                <a:latin typeface="Times New Roman" panose="02020603050405020304" pitchFamily="18" charset="0"/>
                <a:cs typeface="Times New Roman" panose="02020603050405020304" pitchFamily="18" charset="0"/>
              </a:rPr>
              <a:t>In a high frequency approach wavelength becomes commensurable with size of the showerhead and RF power deposition into plasma loses uniformity especially at the edges.</a:t>
            </a:r>
            <a:br>
              <a:rPr lang="en-US" sz="2400" dirty="0">
                <a:latin typeface="Times New Roman" panose="02020603050405020304" pitchFamily="18" charset="0"/>
                <a:cs typeface="Times New Roman" panose="02020603050405020304" pitchFamily="18" charset="0"/>
              </a:rPr>
            </a:b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High energy ions of process plasma at periphery bombard the outlets and trigger the hollow discharges in the flows of the supplying etching gases inside the holes. In result, the outlets and the adjected inner surface of holes are eroded.</a:t>
            </a:r>
          </a:p>
        </p:txBody>
      </p:sp>
    </p:spTree>
    <p:extLst>
      <p:ext uri="{BB962C8B-B14F-4D97-AF65-F5344CB8AC3E}">
        <p14:creationId xmlns:p14="http://schemas.microsoft.com/office/powerpoint/2010/main" val="31924124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E42DBDE-B956-44D0-98F5-60F527F534CD}"/>
              </a:ext>
            </a:extLst>
          </p:cNvPr>
          <p:cNvSpPr>
            <a:spLocks noGrp="1"/>
          </p:cNvSpPr>
          <p:nvPr>
            <p:ph type="body" idx="1"/>
          </p:nvPr>
        </p:nvSpPr>
        <p:spPr>
          <a:xfrm>
            <a:off x="0" y="6729760"/>
            <a:ext cx="22125242" cy="1884982"/>
          </a:xfrm>
        </p:spPr>
        <p:txBody>
          <a:bodyPr/>
          <a:lstStyle/>
          <a:p>
            <a:endParaRPr lang="en-US" dirty="0"/>
          </a:p>
        </p:txBody>
      </p:sp>
      <p:sp>
        <p:nvSpPr>
          <p:cNvPr id="4" name="Rectangle 2">
            <a:extLst>
              <a:ext uri="{FF2B5EF4-FFF2-40B4-BE49-F238E27FC236}">
                <a16:creationId xmlns:a16="http://schemas.microsoft.com/office/drawing/2014/main" id="{5C7A24E1-9C5E-47CA-82F9-ED9A74753A0B}"/>
              </a:ext>
            </a:extLst>
          </p:cNvPr>
          <p:cNvSpPr>
            <a:spLocks noChangeArrowheads="1"/>
          </p:cNvSpPr>
          <p:nvPr/>
        </p:nvSpPr>
        <p:spPr bwMode="auto">
          <a:xfrm>
            <a:off x="-1" y="0"/>
            <a:ext cx="25179917"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5" name="Object 4">
            <a:extLst>
              <a:ext uri="{FF2B5EF4-FFF2-40B4-BE49-F238E27FC236}">
                <a16:creationId xmlns:a16="http://schemas.microsoft.com/office/drawing/2014/main" id="{A3ED9EA6-6A80-440F-AE9F-9F6771345FCA}"/>
              </a:ext>
            </a:extLst>
          </p:cNvPr>
          <p:cNvGraphicFramePr>
            <a:graphicFrameLocks noChangeAspect="1"/>
          </p:cNvGraphicFramePr>
          <p:nvPr>
            <p:extLst>
              <p:ext uri="{D42A27DB-BD31-4B8C-83A1-F6EECF244321}">
                <p14:modId xmlns:p14="http://schemas.microsoft.com/office/powerpoint/2010/main" val="4214073400"/>
              </p:ext>
            </p:extLst>
          </p:nvPr>
        </p:nvGraphicFramePr>
        <p:xfrm>
          <a:off x="1371600" y="1397969"/>
          <a:ext cx="6714068" cy="4514632"/>
        </p:xfrm>
        <a:graphic>
          <a:graphicData uri="http://schemas.openxmlformats.org/presentationml/2006/ole">
            <mc:AlternateContent xmlns:mc="http://schemas.openxmlformats.org/markup-compatibility/2006">
              <mc:Choice xmlns:v="urn:schemas-microsoft-com:vml" Requires="v">
                <p:oleObj spid="_x0000_s7208" name="Bitmap Image" r:id="rId3" imgW="3209524" imgH="1561905" progId="Paint.Picture">
                  <p:embed/>
                </p:oleObj>
              </mc:Choice>
              <mc:Fallback>
                <p:oleObj name="Bitmap Image" r:id="rId3" imgW="3209524" imgH="1561905" progId="Paint.Picture">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1600" y="1397969"/>
                        <a:ext cx="6714068" cy="4514632"/>
                      </a:xfrm>
                      <a:prstGeom prst="rect">
                        <a:avLst/>
                      </a:prstGeom>
                      <a:noFill/>
                    </p:spPr>
                  </p:pic>
                </p:oleObj>
              </mc:Fallback>
            </mc:AlternateContent>
          </a:graphicData>
        </a:graphic>
      </p:graphicFrame>
      <p:sp>
        <p:nvSpPr>
          <p:cNvPr id="6" name="TextBox 5">
            <a:extLst>
              <a:ext uri="{FF2B5EF4-FFF2-40B4-BE49-F238E27FC236}">
                <a16:creationId xmlns:a16="http://schemas.microsoft.com/office/drawing/2014/main" id="{730C82AE-400B-4310-93BC-F804C20CECD2}"/>
              </a:ext>
            </a:extLst>
          </p:cNvPr>
          <p:cNvSpPr txBox="1"/>
          <p:nvPr/>
        </p:nvSpPr>
        <p:spPr>
          <a:xfrm>
            <a:off x="76199" y="580810"/>
            <a:ext cx="9067801" cy="738664"/>
          </a:xfrm>
          <a:prstGeom prst="rect">
            <a:avLst/>
          </a:prstGeom>
          <a:noFill/>
        </p:spPr>
        <p:txBody>
          <a:bodyPr wrap="square" rtlCol="0">
            <a:spAutoFit/>
          </a:bodyPr>
          <a:lstStyle/>
          <a:p>
            <a:r>
              <a:rPr lang="en-US" sz="2400" dirty="0">
                <a:solidFill>
                  <a:schemeClr val="accent1">
                    <a:lumMod val="75000"/>
                  </a:schemeClr>
                </a:solidFill>
              </a:rPr>
              <a:t>Erosion Of Outlets Of Periphery Gas Holes Caused By Hollow Discharge</a:t>
            </a:r>
          </a:p>
          <a:p>
            <a:endParaRPr lang="en-US" dirty="0"/>
          </a:p>
        </p:txBody>
      </p:sp>
    </p:spTree>
    <p:extLst>
      <p:ext uri="{BB962C8B-B14F-4D97-AF65-F5344CB8AC3E}">
        <p14:creationId xmlns:p14="http://schemas.microsoft.com/office/powerpoint/2010/main" val="7637911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2874FAC-0FAF-4FA9-998F-DEA21DB2CA8A}"/>
              </a:ext>
            </a:extLst>
          </p:cNvPr>
          <p:cNvSpPr>
            <a:spLocks noGrp="1"/>
          </p:cNvSpPr>
          <p:nvPr>
            <p:ph type="body" idx="1"/>
          </p:nvPr>
        </p:nvSpPr>
        <p:spPr>
          <a:xfrm>
            <a:off x="838200" y="133774"/>
            <a:ext cx="8077200" cy="689188"/>
          </a:xfrm>
        </p:spPr>
        <p:txBody>
          <a:bodyPr>
            <a:noAutofit/>
          </a:bodyPr>
          <a:lstStyle/>
          <a:p>
            <a:r>
              <a:rPr lang="en-US" sz="3200" dirty="0">
                <a:solidFill>
                  <a:schemeClr val="accent1">
                    <a:lumMod val="75000"/>
                  </a:schemeClr>
                </a:solidFill>
                <a:latin typeface="+mj-lt"/>
                <a:cs typeface="Times New Roman" panose="02020603050405020304" pitchFamily="18" charset="0"/>
              </a:rPr>
              <a:t>Process of Refurbishing Silicon Showerhead</a:t>
            </a:r>
          </a:p>
        </p:txBody>
      </p:sp>
      <p:sp>
        <p:nvSpPr>
          <p:cNvPr id="4" name="Rectangle 2">
            <a:extLst>
              <a:ext uri="{FF2B5EF4-FFF2-40B4-BE49-F238E27FC236}">
                <a16:creationId xmlns:a16="http://schemas.microsoft.com/office/drawing/2014/main" id="{94E0D926-470A-494A-89A5-C5BEAB03F312}"/>
              </a:ext>
            </a:extLst>
          </p:cNvPr>
          <p:cNvSpPr>
            <a:spLocks noChangeArrowheads="1"/>
          </p:cNvSpPr>
          <p:nvPr/>
        </p:nvSpPr>
        <p:spPr bwMode="auto">
          <a:xfrm>
            <a:off x="5892802" y="-1"/>
            <a:ext cx="1675976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5" name="Object 4">
            <a:extLst>
              <a:ext uri="{FF2B5EF4-FFF2-40B4-BE49-F238E27FC236}">
                <a16:creationId xmlns:a16="http://schemas.microsoft.com/office/drawing/2014/main" id="{1367666E-BA20-47BE-BFE2-455FC6ABFD8B}"/>
              </a:ext>
            </a:extLst>
          </p:cNvPr>
          <p:cNvGraphicFramePr>
            <a:graphicFrameLocks noChangeAspect="1"/>
          </p:cNvGraphicFramePr>
          <p:nvPr>
            <p:extLst>
              <p:ext uri="{D42A27DB-BD31-4B8C-83A1-F6EECF244321}">
                <p14:modId xmlns:p14="http://schemas.microsoft.com/office/powerpoint/2010/main" val="4137188092"/>
              </p:ext>
            </p:extLst>
          </p:nvPr>
        </p:nvGraphicFramePr>
        <p:xfrm>
          <a:off x="718160" y="786065"/>
          <a:ext cx="8012480" cy="5638799"/>
        </p:xfrm>
        <a:graphic>
          <a:graphicData uri="http://schemas.openxmlformats.org/presentationml/2006/ole">
            <mc:AlternateContent xmlns:mc="http://schemas.openxmlformats.org/markup-compatibility/2006">
              <mc:Choice xmlns:v="urn:schemas-microsoft-com:vml" Requires="v">
                <p:oleObj spid="_x0000_s13340" name="AutoCAD Drawing" r:id="rId3" imgW="9105900" imgH="3457575" progId="AutoCAD.Drawing.21">
                  <p:embed/>
                </p:oleObj>
              </mc:Choice>
              <mc:Fallback>
                <p:oleObj name="AutoCAD Drawing" r:id="rId3" imgW="9105900" imgH="3457575" progId="AutoCAD.Drawing.21">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l="13690" t="3381" r="28450"/>
                      <a:stretch>
                        <a:fillRect/>
                      </a:stretch>
                    </p:blipFill>
                    <p:spPr bwMode="auto">
                      <a:xfrm>
                        <a:off x="718160" y="786065"/>
                        <a:ext cx="8012480" cy="5638799"/>
                      </a:xfrm>
                      <a:prstGeom prst="rect">
                        <a:avLst/>
                      </a:prstGeom>
                      <a:noFill/>
                    </p:spPr>
                  </p:pic>
                </p:oleObj>
              </mc:Fallback>
            </mc:AlternateContent>
          </a:graphicData>
        </a:graphic>
      </p:graphicFrame>
    </p:spTree>
    <p:extLst>
      <p:ext uri="{BB962C8B-B14F-4D97-AF65-F5344CB8AC3E}">
        <p14:creationId xmlns:p14="http://schemas.microsoft.com/office/powerpoint/2010/main" val="29548041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65EB573-A607-408F-9317-70C50482A379}"/>
              </a:ext>
            </a:extLst>
          </p:cNvPr>
          <p:cNvSpPr txBox="1"/>
          <p:nvPr/>
        </p:nvSpPr>
        <p:spPr>
          <a:xfrm>
            <a:off x="685800" y="1143000"/>
            <a:ext cx="7620000" cy="2215991"/>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NPS Proposes To Refurbish These Outlets By Simultaneous Investment Of Silicon In Sidewalls By The Side Plasma Beams And Control Geometry Of The Holes By Removing The Extra Silicon From Inner Surfaces Of The Holes By The Axial Beam</a:t>
            </a:r>
          </a:p>
          <a:p>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5C7F4ED-7ED6-4637-8511-E56194FB1E35}"/>
              </a:ext>
            </a:extLst>
          </p:cNvPr>
          <p:cNvSpPr>
            <a:spLocks noChangeArrowheads="1"/>
          </p:cNvSpPr>
          <p:nvPr/>
        </p:nvSpPr>
        <p:spPr bwMode="auto">
          <a:xfrm>
            <a:off x="1688964" y="2459743"/>
            <a:ext cx="1669002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4" name="Object 3">
            <a:extLst>
              <a:ext uri="{FF2B5EF4-FFF2-40B4-BE49-F238E27FC236}">
                <a16:creationId xmlns:a16="http://schemas.microsoft.com/office/drawing/2014/main" id="{263175EC-DBDF-4FC3-B6B4-A0A69CC2C37D}"/>
              </a:ext>
            </a:extLst>
          </p:cNvPr>
          <p:cNvGraphicFramePr>
            <a:graphicFrameLocks noChangeAspect="1"/>
          </p:cNvGraphicFramePr>
          <p:nvPr>
            <p:extLst>
              <p:ext uri="{D42A27DB-BD31-4B8C-83A1-F6EECF244321}">
                <p14:modId xmlns:p14="http://schemas.microsoft.com/office/powerpoint/2010/main" val="1930694981"/>
              </p:ext>
            </p:extLst>
          </p:nvPr>
        </p:nvGraphicFramePr>
        <p:xfrm>
          <a:off x="1752600" y="1435484"/>
          <a:ext cx="6096000" cy="5165724"/>
        </p:xfrm>
        <a:graphic>
          <a:graphicData uri="http://schemas.openxmlformats.org/presentationml/2006/ole">
            <mc:AlternateContent xmlns:mc="http://schemas.openxmlformats.org/markup-compatibility/2006">
              <mc:Choice xmlns:v="urn:schemas-microsoft-com:vml" Requires="v">
                <p:oleObj spid="_x0000_s9252" name="AutoCAD Drawing" r:id="rId3" imgW="9848850" imgH="4200525" progId="AutoCAD.Drawing.21">
                  <p:embed/>
                </p:oleObj>
              </mc:Choice>
              <mc:Fallback>
                <p:oleObj name="AutoCAD Drawing" r:id="rId3" imgW="9848850" imgH="4200525" progId="AutoCAD.Drawing.21">
                  <p:embed/>
                  <p:pic>
                    <p:nvPicPr>
                      <p:cNvPr id="0" name="Object 1"/>
                      <p:cNvPicPr>
                        <a:picLocks noChangeAspect="1" noChangeArrowheads="1"/>
                      </p:cNvPicPr>
                      <p:nvPr/>
                    </p:nvPicPr>
                    <p:blipFill>
                      <a:blip r:embed="rId4">
                        <a:lum bright="50000"/>
                        <a:extLst>
                          <a:ext uri="{28A0092B-C50C-407E-A947-70E740481C1C}">
                            <a14:useLocalDpi xmlns:a14="http://schemas.microsoft.com/office/drawing/2010/main" val="0"/>
                          </a:ext>
                        </a:extLst>
                      </a:blip>
                      <a:srcRect l="35922" t="-2626" r="18498"/>
                      <a:stretch>
                        <a:fillRect/>
                      </a:stretch>
                    </p:blipFill>
                    <p:spPr bwMode="auto">
                      <a:xfrm>
                        <a:off x="1752600" y="1435484"/>
                        <a:ext cx="6096000" cy="5165724"/>
                      </a:xfrm>
                      <a:prstGeom prst="rect">
                        <a:avLst/>
                      </a:prstGeom>
                      <a:noFill/>
                    </p:spPr>
                  </p:pic>
                </p:oleObj>
              </mc:Fallback>
            </mc:AlternateContent>
          </a:graphicData>
        </a:graphic>
      </p:graphicFrame>
      <p:sp>
        <p:nvSpPr>
          <p:cNvPr id="5" name="TextBox 4">
            <a:extLst>
              <a:ext uri="{FF2B5EF4-FFF2-40B4-BE49-F238E27FC236}">
                <a16:creationId xmlns:a16="http://schemas.microsoft.com/office/drawing/2014/main" id="{82668931-19C6-4E93-9B40-A68670621FB0}"/>
              </a:ext>
            </a:extLst>
          </p:cNvPr>
          <p:cNvSpPr txBox="1"/>
          <p:nvPr/>
        </p:nvSpPr>
        <p:spPr>
          <a:xfrm>
            <a:off x="533400" y="275646"/>
            <a:ext cx="8153400" cy="1231106"/>
          </a:xfrm>
          <a:prstGeom prst="rect">
            <a:avLst/>
          </a:prstGeom>
          <a:noFill/>
        </p:spPr>
        <p:txBody>
          <a:bodyPr wrap="square" rtlCol="0">
            <a:spAutoFit/>
          </a:bodyPr>
          <a:lstStyle/>
          <a:p>
            <a:r>
              <a:rPr lang="en-US" sz="2800" dirty="0">
                <a:solidFill>
                  <a:schemeClr val="accent1">
                    <a:lumMod val="75000"/>
                  </a:schemeClr>
                </a:solidFill>
              </a:rPr>
              <a:t>Atmospheric Pressure Inductively Coupled Plasma Beam System For Refurbishing Silicon Showerheads</a:t>
            </a:r>
          </a:p>
          <a:p>
            <a:endParaRPr lang="en-US" dirty="0"/>
          </a:p>
        </p:txBody>
      </p:sp>
    </p:spTree>
    <p:extLst>
      <p:ext uri="{BB962C8B-B14F-4D97-AF65-F5344CB8AC3E}">
        <p14:creationId xmlns:p14="http://schemas.microsoft.com/office/powerpoint/2010/main" val="100549447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7672</TotalTime>
  <Words>287</Words>
  <Application>Microsoft Office PowerPoint</Application>
  <PresentationFormat>On-screen Show (4:3)</PresentationFormat>
  <Paragraphs>28</Paragraphs>
  <Slides>15</Slides>
  <Notes>2</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2</vt:i4>
      </vt:variant>
      <vt:variant>
        <vt:lpstr>Slide Titles</vt:lpstr>
      </vt:variant>
      <vt:variant>
        <vt:i4>15</vt:i4>
      </vt:variant>
    </vt:vector>
  </HeadingPairs>
  <TitlesOfParts>
    <vt:vector size="23" baseType="lpstr">
      <vt:lpstr>Arial</vt:lpstr>
      <vt:lpstr>Calibri</vt:lpstr>
      <vt:lpstr>Impact</vt:lpstr>
      <vt:lpstr>Tahoma</vt:lpstr>
      <vt:lpstr>Times New Roman</vt:lpstr>
      <vt:lpstr>Office Theme</vt:lpstr>
      <vt:lpstr>Bitmap Image</vt:lpstr>
      <vt:lpstr>AutoCAD Drawing</vt:lpstr>
      <vt:lpstr>PowerPoint Presentation</vt:lpstr>
      <vt:lpstr>Nanocoating Plasma Systems, Inc.</vt:lpstr>
      <vt:lpstr> </vt:lpstr>
      <vt:lpstr>PowerPoint Presentation</vt:lpstr>
      <vt:lpstr>In a high frequency approach wavelength becomes commensurable with size of the showerhead and RF power deposition into plasma loses uniformity especially at the edges.  High energy ions of process plasma at periphery bombard the outlets and trigger the hollow discharges in the flows of the supplying etching gases inside the holes. In result, the outlets and the adjected inner surface of holes are eroded.</vt:lpstr>
      <vt:lpstr>PowerPoint Presentation</vt:lpstr>
      <vt:lpstr>PowerPoint Presentation</vt:lpstr>
      <vt:lpstr>PowerPoint Presentation</vt:lpstr>
      <vt:lpstr>PowerPoint Presentation</vt:lpstr>
      <vt:lpstr>Refurbishing process with simultaneous Si deposition on sidewalls and NF3 etching the hole</vt:lpstr>
      <vt:lpstr>AP ICP axial torch reactor with two antennas and ringed torch reactor </vt:lpstr>
      <vt:lpstr>Ringed torch reactor with two injectors for vaporization of injected silicon nanoparticles and generation of eight silicon plasma beams for smoothing out outlets of the gas holes  </vt:lpstr>
      <vt:lpstr>Atmospheric Pressure Inductively Coupled Plasma  (AP-ICP) Torch with a long high temperature area for generation of the axial plasma  beam  from the etching gas NF3 injected into the high temperature plasma. This plasma beam cleans up inner surface of the gas holes from   silicon deposited by the multi-beam, but allowing such deposition on the sidewalls for reconstruction of the original geometry of the gas hole</vt:lpstr>
      <vt:lpstr>Axial plasma beam for refurbishing silicon showerhead</vt:lpstr>
      <vt:lpstr>Refurbishing system with fixture</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anna</dc:creator>
  <cp:lastModifiedBy>Tatiana</cp:lastModifiedBy>
  <cp:revision>130</cp:revision>
  <dcterms:created xsi:type="dcterms:W3CDTF">2012-11-19T15:04:31Z</dcterms:created>
  <dcterms:modified xsi:type="dcterms:W3CDTF">2019-01-14T09:42:58Z</dcterms:modified>
</cp:coreProperties>
</file>