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256" r:id="rId3"/>
    <p:sldId id="356" r:id="rId4"/>
    <p:sldId id="350" r:id="rId5"/>
    <p:sldId id="271" r:id="rId6"/>
    <p:sldId id="355" r:id="rId7"/>
    <p:sldId id="338" r:id="rId8"/>
    <p:sldId id="354" r:id="rId9"/>
    <p:sldId id="347" r:id="rId10"/>
    <p:sldId id="337" r:id="rId11"/>
    <p:sldId id="342" r:id="rId12"/>
    <p:sldId id="343" r:id="rId13"/>
    <p:sldId id="346" r:id="rId14"/>
    <p:sldId id="294" r:id="rId15"/>
    <p:sldId id="317" r:id="rId16"/>
    <p:sldId id="272" r:id="rId17"/>
    <p:sldId id="332" r:id="rId18"/>
    <p:sldId id="325" r:id="rId19"/>
    <p:sldId id="345" r:id="rId20"/>
    <p:sldId id="276" r:id="rId21"/>
    <p:sldId id="257" r:id="rId22"/>
    <p:sldId id="268" r:id="rId23"/>
    <p:sldId id="326" r:id="rId24"/>
    <p:sldId id="329" r:id="rId25"/>
    <p:sldId id="330" r:id="rId26"/>
    <p:sldId id="280" r:id="rId27"/>
    <p:sldId id="284" r:id="rId28"/>
    <p:sldId id="283" r:id="rId29"/>
    <p:sldId id="277" r:id="rId30"/>
    <p:sldId id="279" r:id="rId31"/>
    <p:sldId id="351" r:id="rId32"/>
    <p:sldId id="35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6" autoAdjust="0"/>
    <p:restoredTop sz="94291" autoAdjust="0"/>
  </p:normalViewPr>
  <p:slideViewPr>
    <p:cSldViewPr>
      <p:cViewPr varScale="1">
        <p:scale>
          <a:sx n="68" d="100"/>
          <a:sy n="68" d="100"/>
        </p:scale>
        <p:origin x="1148"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1T06:59:38.844"/>
    </inkml:context>
    <inkml:brush xml:id="br0">
      <inkml:brushProperty name="width" value="0.3" units="cm"/>
      <inkml:brushProperty name="height" value="0.6" units="cm"/>
      <inkml:brushProperty name="color" value="#EF0C4D"/>
      <inkml:brushProperty name="tip" value="rectangle"/>
      <inkml:brushProperty name="rasterOp" value="maskPen"/>
      <inkml:brushProperty name="ignorePressure" value="1"/>
    </inkml:brush>
  </inkml:definitions>
  <inkml:trace contextRef="#ctx0" brushRef="#br0">0 959,'0'-6,"8"-2,9 0,8 1,1-4,4 0,9 2,14 2,5-4,-2-1,-1 3,11-4,0 1,-2 1,-6 4,9 2,1 3,-4 0,-7 2,2 1,5-1,-1 1,-3-1,8 1,1-1,3 0,3 0,4 0,1 0,11 0,-4 0,-10 0,-10-6,-10-3,-8 1,-4 2,-3 1,-1 3,-1 0,-7-5,-1-1,-1 0,3 2,4 2,0 1,2 2,-4-6,-4-1,1 0,2 2,3 2,2 2,1-6,0-1,1 0,1 3,0 2,-1 2,1 0,-1 2,-6-6,-4-2,1 0,-5-4,-1-1,4 3,2 2,3 3,3 2,-5-5,-3 0,3 0,2 2,1 2,3 2,1 1,1 1,0 0,1 0,-1 0,8 1,17-1,3 0,-2 0,-5-6,-7-2,-6 0,-4 1,-3 3,-7-5,-5-1,1 1,2 3,2-5,2-7,3 1,14 2,6 4,7-2,7-5,-4 0,2 3,-5 5,-7 3,-6-3,-6 0,-11-4,-4 0,-1 2,0 3,3 3,-6-3,1-1,1 2,2 2,3 2,10-4,11-1,1 0,1 3,-5-4,4-1,-3 2,-1-4,-4 0,-4 3,-3 2,-1 4,0 1,-1 2,-1 1,0 0,-6-5,-2-3,0 0,8-4,6-2,8 4,2 2,0-4,-5 1,-2 2,-3 2,-3 9,-9 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1T07:08:26.705"/>
    </inkml:context>
    <inkml:brush xml:id="br0">
      <inkml:brushProperty name="width" value="0.4" units="cm"/>
      <inkml:brushProperty name="height" value="0.8" units="cm"/>
      <inkml:brushProperty name="color" value="#EF0C4D"/>
      <inkml:brushProperty name="tip" value="rectangle"/>
      <inkml:brushProperty name="rasterOp" value="maskPen"/>
      <inkml:brushProperty name="ignorePressure" value="1"/>
    </inkml:brush>
  </inkml:definitions>
  <inkml:trace contextRef="#ctx0" brushRef="#br0">1 5,'0'6,"6"2,2 6,7 1,-1 4,5-1,5-5,-2-3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1T07:08:27.642"/>
    </inkml:context>
    <inkml:brush xml:id="br0">
      <inkml:brushProperty name="width" value="0.4" units="cm"/>
      <inkml:brushProperty name="height" value="0.8" units="cm"/>
      <inkml:brushProperty name="color" value="#EF0C4D"/>
      <inkml:brushProperty name="tip" value="rectangle"/>
      <inkml:brushProperty name="rasterOp" value="maskPen"/>
      <inkml:brushProperty name="ignorePressure" value="1"/>
    </inkml:brush>
  </inkml:definitions>
  <inkml:trace contextRef="#ctx0" brushRef="#br0">0 0,'0'6,"6"3,9-1,1 4,5 1,-2-2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1T07:07:38.629"/>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810 668,'6'-1,"28"-2,1-4,1-2,1 1,0 2,0 2,-6-5,-2 0,0 0,2 3,1 2,2 1,1 2,1 1,1 0,0-6,0-2,7 1,1 0,0 3,-1 1,3 2,1 0,-2 1,4 0,0 1,-3-1,-2 0,-4 1,-7-8,-5-1,0 0,1 2,2 1,1 3,2 0,1 1,-6-5,-1-2,0 0,2 2,-5-4,0-1,2 2,1 2,4 2,1 3,2 0,0 2,1 0,0 1,1-1,-1-6,0-2,0 1,6 0,2 3,7 1,-1 2,5 0,-2-5,-3-2,2 0,-2 2,-3-5,2 0,0 2,-3 2,-3 3,-3 1,-2 2,-1 1,-2 0,1-6,-1-2,0 1,1 1,-1 1,1 3,-1 0,1 2,0 0,-6-6,-3-2,1 0,1 2,3 1,-6-3,0-2,2 1,1 3,3 2,1 1,2 2,6 1,-3-7,-2 0,-1-1,-1 2,1 2,-1 1,1 2,1 0,-1 1,1 0,6-6,8-2,3 1,3 1,-1 1,3-4,-3-1,-5 2,-4 1,-5 3,-2 2,-3 0,0 2,-1 0,0 1,6-1,-4-6,-2-2,-1 0,0 2,0 2,1 1,0 1,0 2,0 0,1 0,0 0,0 1,0-1,0 0,0 0,-1 0,1 0,0 0,0-6,0-2,0 0,-1 1,1 3,0 1,0 1,0 2,-1 0,1 0,0 0,6-5,2-4,0 2,-2 0,-1 3,-3 1,-1 2,0 0,-8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1T07:07:44.899"/>
    </inkml:context>
    <inkml:brush xml:id="br0">
      <inkml:brushProperty name="width" value="0.3" units="cm"/>
      <inkml:brushProperty name="height" value="0.6" units="cm"/>
      <inkml:brushProperty name="color" value="#E6E6E6"/>
      <inkml:brushProperty name="tip" value="rectangle"/>
      <inkml:brushProperty name="rasterOp" value="maskPen"/>
      <inkml:brushProperty name="ignorePressure" value="1"/>
    </inkml:brush>
  </inkml:definitions>
  <inkml:trace contextRef="#ctx0" brushRef="#br0">737 114,'6'0,"30"0,0 0,0 0,0 0,1 0,-1 0,1-7,0-1,0 0,-1-5,1 1,0 1,-6-3,-3 0,1 3,1 4,-16 2,-18 2,-13 2,-18 8,-14 1,-5 1,-7-2,8-2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1T07:07:44.898"/>
    </inkml:context>
    <inkml:brush xml:id="br0">
      <inkml:brushProperty name="width" value="0.3" units="cm"/>
      <inkml:brushProperty name="height" value="0.6" units="cm"/>
      <inkml:brushProperty name="color" value="#E6E6E6"/>
      <inkml:brushProperty name="tip" value="rectangle"/>
      <inkml:brushProperty name="rasterOp" value="maskPen"/>
      <inkml:brushProperty name="ignorePressure" value="1"/>
    </inkml:brush>
  </inkml:definitions>
  <inkml:trace contextRef="#ctx0" brushRef="#br0">806 1,'-6'0,"-9"6,-7 3,-7-2,-5 0,4 4,1 0,-2-2,-1-2,5 4,0 0,-1-2,-2-2,-2-3,-2-2,-2 6,-1 0,0 0,0-2,1-2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1T07:07:38.626"/>
    </inkml:context>
    <inkml:brush xml:id="br0">
      <inkml:brushProperty name="width" value="0.3" units="cm"/>
      <inkml:brushProperty name="height" value="0.6" units="cm"/>
      <inkml:brushProperty name="color" value="#E6E6E6"/>
      <inkml:brushProperty name="tip" value="rectangle"/>
      <inkml:brushProperty name="rasterOp" value="maskPen"/>
      <inkml:brushProperty name="ignorePressure" value="1"/>
    </inkml:brush>
  </inkml:definitions>
  <inkml:trace contextRef="#ctx0" brushRef="#br0">439 0,'-7'0,"-7"0,-9 0,-6 0,-4 0,-3 0,-2 0,-1 0,1 0,6 6,26-4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1T07:07:19.218"/>
    </inkml:context>
    <inkml:brush xml:id="br0">
      <inkml:brushProperty name="width" value="0.3" units="cm"/>
      <inkml:brushProperty name="height" value="0.6" units="cm"/>
      <inkml:brushProperty name="color" value="#E6E6E6"/>
      <inkml:brushProperty name="tip" value="rectangle"/>
      <inkml:brushProperty name="rasterOp" value="maskPen"/>
      <inkml:brushProperty name="ignorePressure" value="1"/>
    </inkml:brush>
  </inkml:definitions>
  <inkml:trace contextRef="#ctx0" brushRef="#br0">584 1,'-6'0,"-8"0,-3 6,-3 2,-6 0,-4-1,-3-3,-2-1,4 5,2 1,-1-1,-2 4,6 7,0 0,-2-4,4 3,0-3,-2-3,-10-4,-10-3,2-3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1T07:08:12.594"/>
    </inkml:context>
    <inkml:brush xml:id="br0">
      <inkml:brushProperty name="width" value="0.4" units="cm"/>
      <inkml:brushProperty name="height" value="0.8" units="cm"/>
      <inkml:brushProperty name="color" value="#EF0C4D"/>
      <inkml:brushProperty name="tip" value="rectangle"/>
      <inkml:brushProperty name="rasterOp" value="maskPen"/>
      <inkml:brushProperty name="ignorePressure" value="1"/>
    </inkml:brush>
  </inkml:definitions>
  <inkml:trace contextRef="#ctx0" brushRef="#br0">956 0,'-7'0,"-3"14,-6 1,-8 1,1 9,-4 1,4 7,-2-2,3 6,-2-2,-3-10,-5-5,4 3,-2-1,6 7,-2 0,6 6,-3-2,3 4,-2-1,3 1,-3 9,3 9,-3-4,3-1,3 5,-1-6,2-3,-4 7,1 6,-3-9,2 1,-4-10,4 2,4 5,-3-5,2 2,-2-8,0 4,-4-6,4 4,2 6,-1-2,1 2,-3-6,2 2,2 6,6 7,10-3,13-14,10-10,2 0,3-3,4-7,-3 9,-1-3,3-5,2-5,4-5,1-4,2 12,0-1,1 1,1-6,-1-3,0-1,-6 8,-3 3,0-1,1-4,2-5,3-1,1-4,1-2,1 0,-8 12,-1 4,0-1,-4 9,-2 1,2-6,-2 11,-1-5,-4 8,2-2,4-5,-3 3,-7-2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1T07:08:17.779"/>
    </inkml:context>
    <inkml:brush xml:id="br0">
      <inkml:brushProperty name="width" value="0.4" units="cm"/>
      <inkml:brushProperty name="height" value="0.8" units="cm"/>
      <inkml:brushProperty name="color" value="#EF0C4D"/>
      <inkml:brushProperty name="tip" value="rectangle"/>
      <inkml:brushProperty name="rasterOp" value="maskPen"/>
      <inkml:brushProperty name="ignorePressure" value="1"/>
    </inkml:brush>
  </inkml:definitions>
  <inkml:trace contextRef="#ctx0" brushRef="#br0">515 652,'0'-3,"-6"-1,-2-3,0-4,-5 0,0-2,2-1,-3 1,1 0,-4-1,-5 1,1 1,-3 1,4 0,-1 1,2 0,-1-3,-4 2,2-1,-1 2,3-1,-1 1,3 0,4-3,-1 2,2-1,-4 2,2-2,3-1,-3 2,2-1,2-2,4-2,2-1,9-1,10 2,2 2,5 1,-1 1,2-1,4 2,-3-1,2 2,-5-2,2 4,-4-3,2-1,4 0,-3 0,2 2,3 2,-3-1,1 2,3 2,3 1,2 2,-4-3,0 1,1 0,-4-2,-1-1,-4 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1-11T07:08:21.891"/>
    </inkml:context>
    <inkml:brush xml:id="br0">
      <inkml:brushProperty name="width" value="0.4" units="cm"/>
      <inkml:brushProperty name="height" value="0.8" units="cm"/>
      <inkml:brushProperty name="color" value="#EF0C4D"/>
      <inkml:brushProperty name="tip" value="rectangle"/>
      <inkml:brushProperty name="rasterOp" value="maskPen"/>
      <inkml:brushProperty name="ignorePressure" value="1"/>
    </inkml:brush>
  </inkml:definitions>
  <inkml:trace contextRef="#ctx0" brushRef="#br0">0 267,'0'-6,"6"-2,9 0,1-5,-1-6,2 0,-2-3,-2-4,1 2,0-1,3 4,-2 0,4 2,-2-1,-4 9,-10 6,-6 11,-2 10,0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5D87C-5F49-4EFC-9229-D29D910D1E32}" type="datetimeFigureOut">
              <a:rPr lang="en-US" smtClean="0"/>
              <a:pPr/>
              <a:t>1/22/2019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81B38F-A9C1-44BA-8078-743644A26BA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endParaRPr lang="en-US"/>
          </a:p>
        </p:txBody>
      </p:sp>
      <p:sp>
        <p:nvSpPr>
          <p:cNvPr id="563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9709C1A1-D49B-45EA-892E-77A65B7AEA36}" type="slidenum">
              <a:rPr lang="en-US" sz="1200">
                <a:latin typeface="Arial" charset="0"/>
              </a:rPr>
              <a:pPr algn="r" eaLnBrk="1" hangingPunct="1"/>
              <a:t>20</a:t>
            </a:fld>
            <a:endParaRPr lang="en-US"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eaLnBrk="1" hangingPunct="1">
              <a:spcBef>
                <a:spcPct val="0"/>
              </a:spcBef>
            </a:pPr>
            <a:endParaRPr lang="en-US"/>
          </a:p>
        </p:txBody>
      </p:sp>
      <p:sp>
        <p:nvSpPr>
          <p:cNvPr id="2560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470AB304-E9C8-4543-8C70-16AAEB09FB80}" type="slidenum">
              <a:rPr lang="en-US" sz="1200">
                <a:latin typeface="Arial" charset="0"/>
              </a:rPr>
              <a:pPr algn="r" eaLnBrk="1" hangingPunct="1"/>
              <a:t>25</a:t>
            </a:fld>
            <a:endParaRPr lang="en-US" sz="12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85C0062-A0AB-4506-A83D-B10EF011D6AB}"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C66553-EF71-48BC-897B-B78A2427915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5C0062-A0AB-4506-A83D-B10EF011D6AB}"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C66553-EF71-48BC-897B-B78A242791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5C0062-A0AB-4506-A83D-B10EF011D6AB}"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C66553-EF71-48BC-897B-B78A2427915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C35D2-1053-4D6C-8006-40DB6E8B9A6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C087D76-290F-46C8-AEC4-263C76976D8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56B9CF2-553B-4C0D-BE80-7D358FDE763C}"/>
              </a:ext>
            </a:extLst>
          </p:cNvPr>
          <p:cNvSpPr>
            <a:spLocks noGrp="1"/>
          </p:cNvSpPr>
          <p:nvPr>
            <p:ph type="dt" sz="half" idx="10"/>
          </p:nvPr>
        </p:nvSpPr>
        <p:spPr/>
        <p:txBody>
          <a:bodyPr/>
          <a:lstStyle/>
          <a:p>
            <a:fld id="{0FB7A2B8-EC9A-4A0C-A6C7-399A6B4E2793}" type="datetimeFigureOut">
              <a:rPr lang="en-US" smtClean="0"/>
              <a:t>1/22/2019</a:t>
            </a:fld>
            <a:endParaRPr lang="en-US"/>
          </a:p>
        </p:txBody>
      </p:sp>
      <p:sp>
        <p:nvSpPr>
          <p:cNvPr id="5" name="Footer Placeholder 4">
            <a:extLst>
              <a:ext uri="{FF2B5EF4-FFF2-40B4-BE49-F238E27FC236}">
                <a16:creationId xmlns:a16="http://schemas.microsoft.com/office/drawing/2014/main" id="{35B97FDE-CC1E-49EC-8E1F-BA09A8AD18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3E7E43-004D-41C0-B2F5-9A5D1FD0CA94}"/>
              </a:ext>
            </a:extLst>
          </p:cNvPr>
          <p:cNvSpPr>
            <a:spLocks noGrp="1"/>
          </p:cNvSpPr>
          <p:nvPr>
            <p:ph type="sldNum" sz="quarter" idx="12"/>
          </p:nvPr>
        </p:nvSpPr>
        <p:spPr/>
        <p:txBody>
          <a:bodyPr/>
          <a:lstStyle/>
          <a:p>
            <a:fld id="{99880230-EE28-4459-B28C-E4EFDE000BF6}" type="slidenum">
              <a:rPr lang="en-US" smtClean="0"/>
              <a:t>‹#›</a:t>
            </a:fld>
            <a:endParaRPr lang="en-US"/>
          </a:p>
        </p:txBody>
      </p:sp>
    </p:spTree>
    <p:extLst>
      <p:ext uri="{BB962C8B-B14F-4D97-AF65-F5344CB8AC3E}">
        <p14:creationId xmlns:p14="http://schemas.microsoft.com/office/powerpoint/2010/main" val="3579191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9945F-D0EB-409C-B35C-71EDE668F2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57E393-CEF7-4837-9D4D-0C58A24F56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475E26-E65C-4967-83EE-2A1E510592C2}"/>
              </a:ext>
            </a:extLst>
          </p:cNvPr>
          <p:cNvSpPr>
            <a:spLocks noGrp="1"/>
          </p:cNvSpPr>
          <p:nvPr>
            <p:ph type="dt" sz="half" idx="10"/>
          </p:nvPr>
        </p:nvSpPr>
        <p:spPr/>
        <p:txBody>
          <a:bodyPr/>
          <a:lstStyle/>
          <a:p>
            <a:fld id="{0FB7A2B8-EC9A-4A0C-A6C7-399A6B4E2793}" type="datetimeFigureOut">
              <a:rPr lang="en-US" smtClean="0"/>
              <a:t>1/22/2019</a:t>
            </a:fld>
            <a:endParaRPr lang="en-US"/>
          </a:p>
        </p:txBody>
      </p:sp>
      <p:sp>
        <p:nvSpPr>
          <p:cNvPr id="5" name="Footer Placeholder 4">
            <a:extLst>
              <a:ext uri="{FF2B5EF4-FFF2-40B4-BE49-F238E27FC236}">
                <a16:creationId xmlns:a16="http://schemas.microsoft.com/office/drawing/2014/main" id="{1F390BFB-C4CB-4082-A385-34F270EBB9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69DF6-DC04-4B0C-8963-E1A239EB3F79}"/>
              </a:ext>
            </a:extLst>
          </p:cNvPr>
          <p:cNvSpPr>
            <a:spLocks noGrp="1"/>
          </p:cNvSpPr>
          <p:nvPr>
            <p:ph type="sldNum" sz="quarter" idx="12"/>
          </p:nvPr>
        </p:nvSpPr>
        <p:spPr/>
        <p:txBody>
          <a:bodyPr/>
          <a:lstStyle/>
          <a:p>
            <a:fld id="{99880230-EE28-4459-B28C-E4EFDE000BF6}" type="slidenum">
              <a:rPr lang="en-US" smtClean="0"/>
              <a:t>‹#›</a:t>
            </a:fld>
            <a:endParaRPr lang="en-US"/>
          </a:p>
        </p:txBody>
      </p:sp>
    </p:spTree>
    <p:extLst>
      <p:ext uri="{BB962C8B-B14F-4D97-AF65-F5344CB8AC3E}">
        <p14:creationId xmlns:p14="http://schemas.microsoft.com/office/powerpoint/2010/main" val="149814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81535-367B-4EED-87F6-00D083629E4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ACC906C-4DAC-4A25-AD26-EDE260C1CC4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FCD2A25-AA75-4FBD-BE6C-651ACEF1B04A}"/>
              </a:ext>
            </a:extLst>
          </p:cNvPr>
          <p:cNvSpPr>
            <a:spLocks noGrp="1"/>
          </p:cNvSpPr>
          <p:nvPr>
            <p:ph type="dt" sz="half" idx="10"/>
          </p:nvPr>
        </p:nvSpPr>
        <p:spPr/>
        <p:txBody>
          <a:bodyPr/>
          <a:lstStyle/>
          <a:p>
            <a:fld id="{0FB7A2B8-EC9A-4A0C-A6C7-399A6B4E2793}" type="datetimeFigureOut">
              <a:rPr lang="en-US" smtClean="0"/>
              <a:t>1/22/2019</a:t>
            </a:fld>
            <a:endParaRPr lang="en-US"/>
          </a:p>
        </p:txBody>
      </p:sp>
      <p:sp>
        <p:nvSpPr>
          <p:cNvPr id="5" name="Footer Placeholder 4">
            <a:extLst>
              <a:ext uri="{FF2B5EF4-FFF2-40B4-BE49-F238E27FC236}">
                <a16:creationId xmlns:a16="http://schemas.microsoft.com/office/drawing/2014/main" id="{ACB1FA66-59CA-475B-81BD-4B284E026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992C6E-A2B4-44D1-A08C-EE2D3F91E993}"/>
              </a:ext>
            </a:extLst>
          </p:cNvPr>
          <p:cNvSpPr>
            <a:spLocks noGrp="1"/>
          </p:cNvSpPr>
          <p:nvPr>
            <p:ph type="sldNum" sz="quarter" idx="12"/>
          </p:nvPr>
        </p:nvSpPr>
        <p:spPr/>
        <p:txBody>
          <a:bodyPr/>
          <a:lstStyle/>
          <a:p>
            <a:fld id="{99880230-EE28-4459-B28C-E4EFDE000BF6}" type="slidenum">
              <a:rPr lang="en-US" smtClean="0"/>
              <a:t>‹#›</a:t>
            </a:fld>
            <a:endParaRPr lang="en-US"/>
          </a:p>
        </p:txBody>
      </p:sp>
    </p:spTree>
    <p:extLst>
      <p:ext uri="{BB962C8B-B14F-4D97-AF65-F5344CB8AC3E}">
        <p14:creationId xmlns:p14="http://schemas.microsoft.com/office/powerpoint/2010/main" val="3386807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AC4F7-3F01-4432-8CFE-53FA633CDB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F8B85B-25E9-45F9-9022-F0ECD8D39B25}"/>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C4CDFF-71B3-432E-A6DC-C0B3C5685A8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C58FA6-6E1C-4F26-A6D3-3823877A69CD}"/>
              </a:ext>
            </a:extLst>
          </p:cNvPr>
          <p:cNvSpPr>
            <a:spLocks noGrp="1"/>
          </p:cNvSpPr>
          <p:nvPr>
            <p:ph type="dt" sz="half" idx="10"/>
          </p:nvPr>
        </p:nvSpPr>
        <p:spPr/>
        <p:txBody>
          <a:bodyPr/>
          <a:lstStyle/>
          <a:p>
            <a:fld id="{0FB7A2B8-EC9A-4A0C-A6C7-399A6B4E2793}" type="datetimeFigureOut">
              <a:rPr lang="en-US" smtClean="0"/>
              <a:t>1/22/2019</a:t>
            </a:fld>
            <a:endParaRPr lang="en-US"/>
          </a:p>
        </p:txBody>
      </p:sp>
      <p:sp>
        <p:nvSpPr>
          <p:cNvPr id="6" name="Footer Placeholder 5">
            <a:extLst>
              <a:ext uri="{FF2B5EF4-FFF2-40B4-BE49-F238E27FC236}">
                <a16:creationId xmlns:a16="http://schemas.microsoft.com/office/drawing/2014/main" id="{983EBD35-1AA2-46FD-9A2C-09E1F52E91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80BC8C-D536-413F-A233-1B854ABF0308}"/>
              </a:ext>
            </a:extLst>
          </p:cNvPr>
          <p:cNvSpPr>
            <a:spLocks noGrp="1"/>
          </p:cNvSpPr>
          <p:nvPr>
            <p:ph type="sldNum" sz="quarter" idx="12"/>
          </p:nvPr>
        </p:nvSpPr>
        <p:spPr/>
        <p:txBody>
          <a:bodyPr/>
          <a:lstStyle/>
          <a:p>
            <a:fld id="{99880230-EE28-4459-B28C-E4EFDE000BF6}" type="slidenum">
              <a:rPr lang="en-US" smtClean="0"/>
              <a:t>‹#›</a:t>
            </a:fld>
            <a:endParaRPr lang="en-US"/>
          </a:p>
        </p:txBody>
      </p:sp>
    </p:spTree>
    <p:extLst>
      <p:ext uri="{BB962C8B-B14F-4D97-AF65-F5344CB8AC3E}">
        <p14:creationId xmlns:p14="http://schemas.microsoft.com/office/powerpoint/2010/main" val="58043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98AB8-D67E-4072-BC2D-94765DD2CD3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0758E6-C644-4366-B2D6-4C5DF5AAB1C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5A722236-DCDC-4728-9CED-950F97C45FAE}"/>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317F0B-E18A-4B48-B483-3737D06E615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806FE8B-FCFE-480A-99CC-8469BC7D6EBE}"/>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747265-897F-4FAC-B28A-D8FF47455229}"/>
              </a:ext>
            </a:extLst>
          </p:cNvPr>
          <p:cNvSpPr>
            <a:spLocks noGrp="1"/>
          </p:cNvSpPr>
          <p:nvPr>
            <p:ph type="dt" sz="half" idx="10"/>
          </p:nvPr>
        </p:nvSpPr>
        <p:spPr/>
        <p:txBody>
          <a:bodyPr/>
          <a:lstStyle/>
          <a:p>
            <a:fld id="{0FB7A2B8-EC9A-4A0C-A6C7-399A6B4E2793}" type="datetimeFigureOut">
              <a:rPr lang="en-US" smtClean="0"/>
              <a:t>1/22/2019</a:t>
            </a:fld>
            <a:endParaRPr lang="en-US"/>
          </a:p>
        </p:txBody>
      </p:sp>
      <p:sp>
        <p:nvSpPr>
          <p:cNvPr id="8" name="Footer Placeholder 7">
            <a:extLst>
              <a:ext uri="{FF2B5EF4-FFF2-40B4-BE49-F238E27FC236}">
                <a16:creationId xmlns:a16="http://schemas.microsoft.com/office/drawing/2014/main" id="{CA970B3F-0367-4334-9DFF-878B6EC52E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2E87AD-488B-4862-9B12-9CA16760D8E2}"/>
              </a:ext>
            </a:extLst>
          </p:cNvPr>
          <p:cNvSpPr>
            <a:spLocks noGrp="1"/>
          </p:cNvSpPr>
          <p:nvPr>
            <p:ph type="sldNum" sz="quarter" idx="12"/>
          </p:nvPr>
        </p:nvSpPr>
        <p:spPr/>
        <p:txBody>
          <a:bodyPr/>
          <a:lstStyle/>
          <a:p>
            <a:fld id="{99880230-EE28-4459-B28C-E4EFDE000BF6}" type="slidenum">
              <a:rPr lang="en-US" smtClean="0"/>
              <a:t>‹#›</a:t>
            </a:fld>
            <a:endParaRPr lang="en-US"/>
          </a:p>
        </p:txBody>
      </p:sp>
    </p:spTree>
    <p:extLst>
      <p:ext uri="{BB962C8B-B14F-4D97-AF65-F5344CB8AC3E}">
        <p14:creationId xmlns:p14="http://schemas.microsoft.com/office/powerpoint/2010/main" val="4195233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7A1A6-781C-4B70-901C-9A9F7BFE42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248837-EE10-40BC-9953-F256EB938D6D}"/>
              </a:ext>
            </a:extLst>
          </p:cNvPr>
          <p:cNvSpPr>
            <a:spLocks noGrp="1"/>
          </p:cNvSpPr>
          <p:nvPr>
            <p:ph type="dt" sz="half" idx="10"/>
          </p:nvPr>
        </p:nvSpPr>
        <p:spPr/>
        <p:txBody>
          <a:bodyPr/>
          <a:lstStyle/>
          <a:p>
            <a:fld id="{0FB7A2B8-EC9A-4A0C-A6C7-399A6B4E2793}" type="datetimeFigureOut">
              <a:rPr lang="en-US" smtClean="0"/>
              <a:t>1/22/2019</a:t>
            </a:fld>
            <a:endParaRPr lang="en-US"/>
          </a:p>
        </p:txBody>
      </p:sp>
      <p:sp>
        <p:nvSpPr>
          <p:cNvPr id="4" name="Footer Placeholder 3">
            <a:extLst>
              <a:ext uri="{FF2B5EF4-FFF2-40B4-BE49-F238E27FC236}">
                <a16:creationId xmlns:a16="http://schemas.microsoft.com/office/drawing/2014/main" id="{30DC56AD-D92B-4C45-8B61-640F6AFAEB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0F1712-5182-4565-9B39-D1576A21607D}"/>
              </a:ext>
            </a:extLst>
          </p:cNvPr>
          <p:cNvSpPr>
            <a:spLocks noGrp="1"/>
          </p:cNvSpPr>
          <p:nvPr>
            <p:ph type="sldNum" sz="quarter" idx="12"/>
          </p:nvPr>
        </p:nvSpPr>
        <p:spPr/>
        <p:txBody>
          <a:bodyPr/>
          <a:lstStyle/>
          <a:p>
            <a:fld id="{99880230-EE28-4459-B28C-E4EFDE000BF6}" type="slidenum">
              <a:rPr lang="en-US" smtClean="0"/>
              <a:t>‹#›</a:t>
            </a:fld>
            <a:endParaRPr lang="en-US"/>
          </a:p>
        </p:txBody>
      </p:sp>
    </p:spTree>
    <p:extLst>
      <p:ext uri="{BB962C8B-B14F-4D97-AF65-F5344CB8AC3E}">
        <p14:creationId xmlns:p14="http://schemas.microsoft.com/office/powerpoint/2010/main" val="1305772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052E94-ED0B-4CF4-9DEB-90D02716FA0B}"/>
              </a:ext>
            </a:extLst>
          </p:cNvPr>
          <p:cNvSpPr>
            <a:spLocks noGrp="1"/>
          </p:cNvSpPr>
          <p:nvPr>
            <p:ph type="dt" sz="half" idx="10"/>
          </p:nvPr>
        </p:nvSpPr>
        <p:spPr/>
        <p:txBody>
          <a:bodyPr/>
          <a:lstStyle/>
          <a:p>
            <a:fld id="{0FB7A2B8-EC9A-4A0C-A6C7-399A6B4E2793}" type="datetimeFigureOut">
              <a:rPr lang="en-US" smtClean="0"/>
              <a:t>1/22/2019</a:t>
            </a:fld>
            <a:endParaRPr lang="en-US"/>
          </a:p>
        </p:txBody>
      </p:sp>
      <p:sp>
        <p:nvSpPr>
          <p:cNvPr id="3" name="Footer Placeholder 2">
            <a:extLst>
              <a:ext uri="{FF2B5EF4-FFF2-40B4-BE49-F238E27FC236}">
                <a16:creationId xmlns:a16="http://schemas.microsoft.com/office/drawing/2014/main" id="{B66DE88E-245E-4D2E-8403-65BA1DFB0E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1B24FF-2F8D-4573-AC5E-1BF59B592CDE}"/>
              </a:ext>
            </a:extLst>
          </p:cNvPr>
          <p:cNvSpPr>
            <a:spLocks noGrp="1"/>
          </p:cNvSpPr>
          <p:nvPr>
            <p:ph type="sldNum" sz="quarter" idx="12"/>
          </p:nvPr>
        </p:nvSpPr>
        <p:spPr/>
        <p:txBody>
          <a:bodyPr/>
          <a:lstStyle/>
          <a:p>
            <a:fld id="{99880230-EE28-4459-B28C-E4EFDE000BF6}" type="slidenum">
              <a:rPr lang="en-US" smtClean="0"/>
              <a:t>‹#›</a:t>
            </a:fld>
            <a:endParaRPr lang="en-US"/>
          </a:p>
        </p:txBody>
      </p:sp>
    </p:spTree>
    <p:extLst>
      <p:ext uri="{BB962C8B-B14F-4D97-AF65-F5344CB8AC3E}">
        <p14:creationId xmlns:p14="http://schemas.microsoft.com/office/powerpoint/2010/main" val="2268801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C77C9-18FE-4778-9892-6100655F924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3B4B574-E718-4C7E-81B4-24588712053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7FDB4F-0FCE-44B8-96BB-378D71A563B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68D25C9-ED60-43E8-8D86-5C0CDFBC4DE7}"/>
              </a:ext>
            </a:extLst>
          </p:cNvPr>
          <p:cNvSpPr>
            <a:spLocks noGrp="1"/>
          </p:cNvSpPr>
          <p:nvPr>
            <p:ph type="dt" sz="half" idx="10"/>
          </p:nvPr>
        </p:nvSpPr>
        <p:spPr/>
        <p:txBody>
          <a:bodyPr/>
          <a:lstStyle/>
          <a:p>
            <a:fld id="{0FB7A2B8-EC9A-4A0C-A6C7-399A6B4E2793}" type="datetimeFigureOut">
              <a:rPr lang="en-US" smtClean="0"/>
              <a:t>1/22/2019</a:t>
            </a:fld>
            <a:endParaRPr lang="en-US"/>
          </a:p>
        </p:txBody>
      </p:sp>
      <p:sp>
        <p:nvSpPr>
          <p:cNvPr id="6" name="Footer Placeholder 5">
            <a:extLst>
              <a:ext uri="{FF2B5EF4-FFF2-40B4-BE49-F238E27FC236}">
                <a16:creationId xmlns:a16="http://schemas.microsoft.com/office/drawing/2014/main" id="{AABDC715-25EA-4CA2-9AFB-440167547A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6427FE-6C75-43AF-B6E1-83CB75866A64}"/>
              </a:ext>
            </a:extLst>
          </p:cNvPr>
          <p:cNvSpPr>
            <a:spLocks noGrp="1"/>
          </p:cNvSpPr>
          <p:nvPr>
            <p:ph type="sldNum" sz="quarter" idx="12"/>
          </p:nvPr>
        </p:nvSpPr>
        <p:spPr/>
        <p:txBody>
          <a:bodyPr/>
          <a:lstStyle/>
          <a:p>
            <a:fld id="{99880230-EE28-4459-B28C-E4EFDE000BF6}" type="slidenum">
              <a:rPr lang="en-US" smtClean="0"/>
              <a:t>‹#›</a:t>
            </a:fld>
            <a:endParaRPr lang="en-US"/>
          </a:p>
        </p:txBody>
      </p:sp>
    </p:spTree>
    <p:extLst>
      <p:ext uri="{BB962C8B-B14F-4D97-AF65-F5344CB8AC3E}">
        <p14:creationId xmlns:p14="http://schemas.microsoft.com/office/powerpoint/2010/main" val="1764778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5C0062-A0AB-4506-A83D-B10EF011D6AB}"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C66553-EF71-48BC-897B-B78A2427915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BC240-19DA-4DB4-ADFA-41FCC4F4A08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D154797-E541-4C7B-A72C-59F6C81625D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D64DE12-4A1F-466F-ABFE-8753B6101EF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D7ECB63-D52F-4707-9864-E9E25820BA05}"/>
              </a:ext>
            </a:extLst>
          </p:cNvPr>
          <p:cNvSpPr>
            <a:spLocks noGrp="1"/>
          </p:cNvSpPr>
          <p:nvPr>
            <p:ph type="dt" sz="half" idx="10"/>
          </p:nvPr>
        </p:nvSpPr>
        <p:spPr/>
        <p:txBody>
          <a:bodyPr/>
          <a:lstStyle/>
          <a:p>
            <a:fld id="{0FB7A2B8-EC9A-4A0C-A6C7-399A6B4E2793}" type="datetimeFigureOut">
              <a:rPr lang="en-US" smtClean="0"/>
              <a:t>1/22/2019</a:t>
            </a:fld>
            <a:endParaRPr lang="en-US"/>
          </a:p>
        </p:txBody>
      </p:sp>
      <p:sp>
        <p:nvSpPr>
          <p:cNvPr id="6" name="Footer Placeholder 5">
            <a:extLst>
              <a:ext uri="{FF2B5EF4-FFF2-40B4-BE49-F238E27FC236}">
                <a16:creationId xmlns:a16="http://schemas.microsoft.com/office/drawing/2014/main" id="{BD25BD5E-3D41-4DA6-8CAC-8B9A1AEE76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EDD62-689F-4B8E-A422-0157F50B699F}"/>
              </a:ext>
            </a:extLst>
          </p:cNvPr>
          <p:cNvSpPr>
            <a:spLocks noGrp="1"/>
          </p:cNvSpPr>
          <p:nvPr>
            <p:ph type="sldNum" sz="quarter" idx="12"/>
          </p:nvPr>
        </p:nvSpPr>
        <p:spPr/>
        <p:txBody>
          <a:bodyPr/>
          <a:lstStyle/>
          <a:p>
            <a:fld id="{99880230-EE28-4459-B28C-E4EFDE000BF6}" type="slidenum">
              <a:rPr lang="en-US" smtClean="0"/>
              <a:t>‹#›</a:t>
            </a:fld>
            <a:endParaRPr lang="en-US"/>
          </a:p>
        </p:txBody>
      </p:sp>
    </p:spTree>
    <p:extLst>
      <p:ext uri="{BB962C8B-B14F-4D97-AF65-F5344CB8AC3E}">
        <p14:creationId xmlns:p14="http://schemas.microsoft.com/office/powerpoint/2010/main" val="638665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65BC2-2316-48DA-B3E5-9DA299BEA5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185CB0-67C3-4A96-A6B0-03120717F03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DE7136-06E5-408D-B9FA-87F8A8EBB4CC}"/>
              </a:ext>
            </a:extLst>
          </p:cNvPr>
          <p:cNvSpPr>
            <a:spLocks noGrp="1"/>
          </p:cNvSpPr>
          <p:nvPr>
            <p:ph type="dt" sz="half" idx="10"/>
          </p:nvPr>
        </p:nvSpPr>
        <p:spPr/>
        <p:txBody>
          <a:bodyPr/>
          <a:lstStyle/>
          <a:p>
            <a:fld id="{0FB7A2B8-EC9A-4A0C-A6C7-399A6B4E2793}" type="datetimeFigureOut">
              <a:rPr lang="en-US" smtClean="0"/>
              <a:t>1/22/2019</a:t>
            </a:fld>
            <a:endParaRPr lang="en-US"/>
          </a:p>
        </p:txBody>
      </p:sp>
      <p:sp>
        <p:nvSpPr>
          <p:cNvPr id="5" name="Footer Placeholder 4">
            <a:extLst>
              <a:ext uri="{FF2B5EF4-FFF2-40B4-BE49-F238E27FC236}">
                <a16:creationId xmlns:a16="http://schemas.microsoft.com/office/drawing/2014/main" id="{25B55AF0-359E-442B-B96A-34C7B14343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BBC930-BF7D-4AAE-AC91-AC3016D63A8C}"/>
              </a:ext>
            </a:extLst>
          </p:cNvPr>
          <p:cNvSpPr>
            <a:spLocks noGrp="1"/>
          </p:cNvSpPr>
          <p:nvPr>
            <p:ph type="sldNum" sz="quarter" idx="12"/>
          </p:nvPr>
        </p:nvSpPr>
        <p:spPr/>
        <p:txBody>
          <a:bodyPr/>
          <a:lstStyle/>
          <a:p>
            <a:fld id="{99880230-EE28-4459-B28C-E4EFDE000BF6}" type="slidenum">
              <a:rPr lang="en-US" smtClean="0"/>
              <a:t>‹#›</a:t>
            </a:fld>
            <a:endParaRPr lang="en-US"/>
          </a:p>
        </p:txBody>
      </p:sp>
    </p:spTree>
    <p:extLst>
      <p:ext uri="{BB962C8B-B14F-4D97-AF65-F5344CB8AC3E}">
        <p14:creationId xmlns:p14="http://schemas.microsoft.com/office/powerpoint/2010/main" val="1001846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042943-E819-4FBD-8650-F51837451F0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E9C133-BA75-411C-AD8F-A65166AEBF14}"/>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D902FB-00B4-4BF1-AB9A-3A878B724DFC}"/>
              </a:ext>
            </a:extLst>
          </p:cNvPr>
          <p:cNvSpPr>
            <a:spLocks noGrp="1"/>
          </p:cNvSpPr>
          <p:nvPr>
            <p:ph type="dt" sz="half" idx="10"/>
          </p:nvPr>
        </p:nvSpPr>
        <p:spPr/>
        <p:txBody>
          <a:bodyPr/>
          <a:lstStyle/>
          <a:p>
            <a:fld id="{0FB7A2B8-EC9A-4A0C-A6C7-399A6B4E2793}" type="datetimeFigureOut">
              <a:rPr lang="en-US" smtClean="0"/>
              <a:t>1/22/2019</a:t>
            </a:fld>
            <a:endParaRPr lang="en-US"/>
          </a:p>
        </p:txBody>
      </p:sp>
      <p:sp>
        <p:nvSpPr>
          <p:cNvPr id="5" name="Footer Placeholder 4">
            <a:extLst>
              <a:ext uri="{FF2B5EF4-FFF2-40B4-BE49-F238E27FC236}">
                <a16:creationId xmlns:a16="http://schemas.microsoft.com/office/drawing/2014/main" id="{373BE498-1A05-4C90-A814-7CCDECAB9C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E448A7-8963-45CD-BF6F-957FAE4CCC82}"/>
              </a:ext>
            </a:extLst>
          </p:cNvPr>
          <p:cNvSpPr>
            <a:spLocks noGrp="1"/>
          </p:cNvSpPr>
          <p:nvPr>
            <p:ph type="sldNum" sz="quarter" idx="12"/>
          </p:nvPr>
        </p:nvSpPr>
        <p:spPr/>
        <p:txBody>
          <a:bodyPr/>
          <a:lstStyle/>
          <a:p>
            <a:fld id="{99880230-EE28-4459-B28C-E4EFDE000BF6}" type="slidenum">
              <a:rPr lang="en-US" smtClean="0"/>
              <a:t>‹#›</a:t>
            </a:fld>
            <a:endParaRPr lang="en-US"/>
          </a:p>
        </p:txBody>
      </p:sp>
    </p:spTree>
    <p:extLst>
      <p:ext uri="{BB962C8B-B14F-4D97-AF65-F5344CB8AC3E}">
        <p14:creationId xmlns:p14="http://schemas.microsoft.com/office/powerpoint/2010/main" val="2740752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5C0062-A0AB-4506-A83D-B10EF011D6AB}"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C66553-EF71-48BC-897B-B78A2427915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5C0062-A0AB-4506-A83D-B10EF011D6AB}" type="datetimeFigureOut">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C66553-EF71-48BC-897B-B78A242791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5C0062-A0AB-4506-A83D-B10EF011D6AB}" type="datetimeFigureOut">
              <a:rPr lang="en-US" smtClean="0"/>
              <a:pPr/>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C66553-EF71-48BC-897B-B78A242791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5C0062-A0AB-4506-A83D-B10EF011D6AB}" type="datetimeFigureOut">
              <a:rPr lang="en-US" smtClean="0"/>
              <a:pPr/>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C66553-EF71-48BC-897B-B78A242791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5C0062-A0AB-4506-A83D-B10EF011D6AB}" type="datetimeFigureOut">
              <a:rPr lang="en-US" smtClean="0"/>
              <a:pPr/>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C66553-EF71-48BC-897B-B78A242791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5C0062-A0AB-4506-A83D-B10EF011D6AB}" type="datetimeFigureOut">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C66553-EF71-48BC-897B-B78A242791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5C0062-A0AB-4506-A83D-B10EF011D6AB}" type="datetimeFigureOut">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C66553-EF71-48BC-897B-B78A2427915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5C0062-A0AB-4506-A83D-B10EF011D6AB}" type="datetimeFigureOut">
              <a:rPr lang="en-US" smtClean="0"/>
              <a:pPr/>
              <a:t>1/22/2019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C66553-EF71-48BC-897B-B78A2427915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94C5ED-3E63-443C-B3E8-C8847B94307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47EDD0-51C3-4210-8250-E58F590226D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E24B1C-06C8-4E83-96E4-919DE2F2310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B7A2B8-EC9A-4A0C-A6C7-399A6B4E2793}" type="datetimeFigureOut">
              <a:rPr lang="en-US" smtClean="0"/>
              <a:t>1/22/2019</a:t>
            </a:fld>
            <a:endParaRPr lang="en-US"/>
          </a:p>
        </p:txBody>
      </p:sp>
      <p:sp>
        <p:nvSpPr>
          <p:cNvPr id="5" name="Footer Placeholder 4">
            <a:extLst>
              <a:ext uri="{FF2B5EF4-FFF2-40B4-BE49-F238E27FC236}">
                <a16:creationId xmlns:a16="http://schemas.microsoft.com/office/drawing/2014/main" id="{7A9E6CDE-E7CE-4F7E-8261-2D20251C461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0616E7-075D-4201-86A7-CA5FC67BEE1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9880230-EE28-4459-B28C-E4EFDE000BF6}" type="slidenum">
              <a:rPr lang="en-US" smtClean="0"/>
              <a:t>‹#›</a:t>
            </a:fld>
            <a:endParaRPr lang="en-US"/>
          </a:p>
        </p:txBody>
      </p:sp>
    </p:spTree>
    <p:extLst>
      <p:ext uri="{BB962C8B-B14F-4D97-AF65-F5344CB8AC3E}">
        <p14:creationId xmlns:p14="http://schemas.microsoft.com/office/powerpoint/2010/main" val="3423382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7.wmf"/></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ustomXml" Target="../ink/ink3.xml"/><Relationship Id="rId18" Type="http://schemas.openxmlformats.org/officeDocument/2006/relationships/image" Target="../media/image20.png"/><Relationship Id="rId26" Type="http://schemas.openxmlformats.org/officeDocument/2006/relationships/image" Target="../media/image7.png"/><Relationship Id="rId3" Type="http://schemas.microsoft.com/office/2007/relationships/hdphoto" Target="../media/hdphoto1.wdp"/><Relationship Id="rId21" Type="http://schemas.openxmlformats.org/officeDocument/2006/relationships/customXml" Target="../ink/ink7.xml"/><Relationship Id="rId7" Type="http://schemas.openxmlformats.org/officeDocument/2006/relationships/image" Target="../media/image3.png"/><Relationship Id="rId17" Type="http://schemas.openxmlformats.org/officeDocument/2006/relationships/customXml" Target="../ink/ink5.xml"/><Relationship Id="rId25" Type="http://schemas.openxmlformats.org/officeDocument/2006/relationships/customXml" Target="../ink/ink9.xml"/><Relationship Id="rId2" Type="http://schemas.openxmlformats.org/officeDocument/2006/relationships/image" Target="../media/image1.png"/><Relationship Id="rId16" Type="http://schemas.openxmlformats.org/officeDocument/2006/relationships/image" Target="../media/image4.png"/><Relationship Id="rId20" Type="http://schemas.openxmlformats.org/officeDocument/2006/relationships/image" Target="../media/image21.png"/><Relationship Id="rId29" Type="http://schemas.openxmlformats.org/officeDocument/2006/relationships/customXml" Target="../ink/ink11.xml"/><Relationship Id="rId1" Type="http://schemas.openxmlformats.org/officeDocument/2006/relationships/slideLayout" Target="../slideLayouts/slideLayout1.xml"/><Relationship Id="rId6" Type="http://schemas.openxmlformats.org/officeDocument/2006/relationships/customXml" Target="../ink/ink2.xml"/><Relationship Id="rId24" Type="http://schemas.openxmlformats.org/officeDocument/2006/relationships/image" Target="../media/image6.png"/><Relationship Id="rId5" Type="http://schemas.openxmlformats.org/officeDocument/2006/relationships/image" Target="../media/image2.png"/><Relationship Id="rId15" Type="http://schemas.openxmlformats.org/officeDocument/2006/relationships/customXml" Target="../ink/ink4.xml"/><Relationship Id="rId23" Type="http://schemas.openxmlformats.org/officeDocument/2006/relationships/customXml" Target="../ink/ink8.xml"/><Relationship Id="rId28" Type="http://schemas.openxmlformats.org/officeDocument/2006/relationships/image" Target="../media/image8.png"/><Relationship Id="rId36" Type="http://schemas.openxmlformats.org/officeDocument/2006/relationships/image" Target="../media/image29.png"/><Relationship Id="rId19" Type="http://schemas.openxmlformats.org/officeDocument/2006/relationships/customXml" Target="../ink/ink6.xml"/><Relationship Id="rId4" Type="http://schemas.openxmlformats.org/officeDocument/2006/relationships/customXml" Target="../ink/ink1.xml"/><Relationship Id="rId14" Type="http://schemas.openxmlformats.org/officeDocument/2006/relationships/image" Target="../media/image18.png"/><Relationship Id="rId22" Type="http://schemas.openxmlformats.org/officeDocument/2006/relationships/image" Target="../media/image5.png"/><Relationship Id="rId27" Type="http://schemas.openxmlformats.org/officeDocument/2006/relationships/customXml" Target="../ink/ink10.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685800"/>
            <a:ext cx="7086600" cy="1828799"/>
          </a:xfrm>
        </p:spPr>
        <p:txBody>
          <a:bodyPr>
            <a:normAutofit/>
          </a:bodyPr>
          <a:lstStyle/>
          <a:p>
            <a:r>
              <a:rPr lang="en-US" sz="3200" dirty="0">
                <a:solidFill>
                  <a:schemeClr val="accent1">
                    <a:lumMod val="75000"/>
                  </a:schemeClr>
                </a:solidFill>
                <a:latin typeface="+mn-lt"/>
              </a:rPr>
              <a:t>Pilot Plant for Manufacturing of the Silicon- Carbon Nanofiber Anodes for Li-ion Batteries</a:t>
            </a:r>
            <a:endParaRPr lang="en-US" dirty="0"/>
          </a:p>
        </p:txBody>
      </p:sp>
      <p:sp>
        <p:nvSpPr>
          <p:cNvPr id="3" name="Subtitle 2"/>
          <p:cNvSpPr>
            <a:spLocks noGrp="1"/>
          </p:cNvSpPr>
          <p:nvPr>
            <p:ph type="subTitle" idx="1"/>
          </p:nvPr>
        </p:nvSpPr>
        <p:spPr>
          <a:xfrm>
            <a:off x="1371600" y="3429000"/>
            <a:ext cx="6400800" cy="2543666"/>
          </a:xfrm>
        </p:spPr>
        <p:txBody>
          <a:bodyPr>
            <a:normAutofit/>
          </a:bodyPr>
          <a:lstStyle/>
          <a:p>
            <a:r>
              <a:rPr lang="en-US" sz="2400" b="1" dirty="0">
                <a:solidFill>
                  <a:schemeClr val="bg1">
                    <a:lumMod val="50000"/>
                  </a:schemeClr>
                </a:solidFill>
              </a:rPr>
              <a:t>Nanocoating Plasma Systems, Inc.</a:t>
            </a:r>
            <a:br>
              <a:rPr lang="en-US" sz="2400" b="1" dirty="0">
                <a:solidFill>
                  <a:schemeClr val="bg1">
                    <a:lumMod val="50000"/>
                  </a:schemeClr>
                </a:solidFill>
              </a:rPr>
            </a:br>
            <a:br>
              <a:rPr lang="en-US" sz="2400" dirty="0">
                <a:solidFill>
                  <a:schemeClr val="bg1">
                    <a:lumMod val="50000"/>
                  </a:schemeClr>
                </a:solidFill>
              </a:rPr>
            </a:br>
            <a:r>
              <a:rPr lang="en-US" sz="2400" dirty="0"/>
              <a:t>4432 G Enterprise Street</a:t>
            </a:r>
            <a:br>
              <a:rPr lang="en-US" sz="2400" dirty="0"/>
            </a:br>
            <a:r>
              <a:rPr lang="en-US" sz="2400" dirty="0"/>
              <a:t>Fremont, CA 94538</a:t>
            </a:r>
            <a:br>
              <a:rPr lang="en-US" sz="2400" dirty="0"/>
            </a:br>
            <a:r>
              <a:rPr lang="en-US" sz="2400" dirty="0"/>
              <a:t>415-533-7696</a:t>
            </a:r>
            <a:br>
              <a:rPr lang="en-US" sz="2400" dirty="0"/>
            </a:br>
            <a:r>
              <a:rPr lang="en-US" sz="2400" dirty="0"/>
              <a:t>glukhoy1@aol.com</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07595-3244-4CF6-A192-942CBB675451}"/>
              </a:ext>
            </a:extLst>
          </p:cNvPr>
          <p:cNvSpPr>
            <a:spLocks noGrp="1"/>
          </p:cNvSpPr>
          <p:nvPr>
            <p:ph type="title"/>
          </p:nvPr>
        </p:nvSpPr>
        <p:spPr>
          <a:xfrm>
            <a:off x="474482" y="364029"/>
            <a:ext cx="8229600" cy="731837"/>
          </a:xfrm>
        </p:spPr>
        <p:txBody>
          <a:bodyPr>
            <a:normAutofit fontScale="90000"/>
          </a:bodyPr>
          <a:lstStyle/>
          <a:p>
            <a:r>
              <a:rPr lang="en-US" sz="3200" dirty="0">
                <a:solidFill>
                  <a:schemeClr val="accent1">
                    <a:lumMod val="75000"/>
                  </a:schemeClr>
                </a:solidFill>
              </a:rPr>
              <a:t>We challenge the expensive </a:t>
            </a:r>
            <a:r>
              <a:rPr lang="en-US" sz="3200" dirty="0" err="1">
                <a:solidFill>
                  <a:schemeClr val="accent1">
                    <a:lumMod val="75000"/>
                  </a:schemeClr>
                </a:solidFill>
              </a:rPr>
              <a:t>Sila</a:t>
            </a:r>
            <a:r>
              <a:rPr lang="en-US" sz="3200" dirty="0">
                <a:solidFill>
                  <a:schemeClr val="accent1">
                    <a:lumMod val="75000"/>
                  </a:schemeClr>
                </a:solidFill>
              </a:rPr>
              <a:t> anode manufacturing process  with the following:</a:t>
            </a:r>
          </a:p>
        </p:txBody>
      </p:sp>
      <p:sp>
        <p:nvSpPr>
          <p:cNvPr id="3" name="Content Placeholder 2">
            <a:extLst>
              <a:ext uri="{FF2B5EF4-FFF2-40B4-BE49-F238E27FC236}">
                <a16:creationId xmlns:a16="http://schemas.microsoft.com/office/drawing/2014/main" id="{890784B0-F84F-40C1-9529-361232665BD1}"/>
              </a:ext>
            </a:extLst>
          </p:cNvPr>
          <p:cNvSpPr>
            <a:spLocks noGrp="1"/>
          </p:cNvSpPr>
          <p:nvPr>
            <p:ph idx="1"/>
          </p:nvPr>
        </p:nvSpPr>
        <p:spPr>
          <a:xfrm>
            <a:off x="609600" y="1447800"/>
            <a:ext cx="8077200" cy="4678363"/>
          </a:xfrm>
        </p:spPr>
        <p:txBody>
          <a:bodyPr>
            <a:normAutofit fontScale="85000" lnSpcReduction="20000"/>
          </a:bodyPr>
          <a:lstStyle/>
          <a:p>
            <a:pPr marL="0" indent="0">
              <a:buNone/>
            </a:pPr>
            <a:r>
              <a:rPr lang="en-US" sz="2800" dirty="0">
                <a:latin typeface="Times New Roman" panose="02020603050405020304" pitchFamily="18" charset="0"/>
                <a:cs typeface="Times New Roman" panose="02020603050405020304" pitchFamily="18" charset="0"/>
              </a:rPr>
              <a:t>1.  Commercial CNFs serve as the precursors</a:t>
            </a:r>
          </a:p>
          <a:p>
            <a:pPr marL="0" indent="0">
              <a:buNone/>
            </a:pPr>
            <a:r>
              <a:rPr lang="en-US" sz="2800" dirty="0">
                <a:latin typeface="Times New Roman" panose="02020603050405020304" pitchFamily="18" charset="0"/>
                <a:cs typeface="Times New Roman" panose="02020603050405020304" pitchFamily="18" charset="0"/>
              </a:rPr>
              <a:t>2.  0.5% </a:t>
            </a:r>
            <a:r>
              <a:rPr lang="en-US" sz="2800" dirty="0" err="1">
                <a:latin typeface="Times New Roman" panose="02020603050405020304" pitchFamily="18" charset="0"/>
                <a:cs typeface="Times New Roman" panose="02020603050405020304" pitchFamily="18" charset="0"/>
              </a:rPr>
              <a:t>Silane</a:t>
            </a:r>
            <a:r>
              <a:rPr lang="en-US" sz="2800" dirty="0">
                <a:latin typeface="Times New Roman" panose="02020603050405020304" pitchFamily="18" charset="0"/>
                <a:cs typeface="Times New Roman" panose="02020603050405020304" pitchFamily="18" charset="0"/>
              </a:rPr>
              <a:t> is precursor serves for generation of Si vapor</a:t>
            </a:r>
          </a:p>
          <a:p>
            <a:pPr marL="0" indent="0">
              <a:buNone/>
            </a:pPr>
            <a:r>
              <a:rPr lang="en-US" sz="2800" dirty="0">
                <a:latin typeface="Times New Roman" panose="02020603050405020304" pitchFamily="18" charset="0"/>
                <a:cs typeface="Times New Roman" panose="02020603050405020304" pitchFamily="18" charset="0"/>
              </a:rPr>
              <a:t>3.  Atmospheric Pressure Inductively Coupled</a:t>
            </a:r>
          </a:p>
          <a:p>
            <a:pPr marL="0" indent="0">
              <a:buNone/>
            </a:pPr>
            <a:r>
              <a:rPr lang="en-US" sz="2800" dirty="0">
                <a:latin typeface="Times New Roman" panose="02020603050405020304" pitchFamily="18" charset="0"/>
                <a:cs typeface="Times New Roman" panose="02020603050405020304" pitchFamily="18" charset="0"/>
              </a:rPr>
              <a:t>     Plasma torch is used for decomposition of </a:t>
            </a:r>
            <a:r>
              <a:rPr lang="en-US" sz="2800" dirty="0" err="1">
                <a:latin typeface="Times New Roman" panose="02020603050405020304" pitchFamily="18" charset="0"/>
                <a:cs typeface="Times New Roman" panose="02020603050405020304" pitchFamily="18" charset="0"/>
              </a:rPr>
              <a:t>silane</a:t>
            </a:r>
            <a:r>
              <a:rPr lang="en-US" sz="2800" dirty="0">
                <a:latin typeface="Times New Roman" panose="02020603050405020304" pitchFamily="18" charset="0"/>
                <a:cs typeface="Times New Roman" panose="02020603050405020304" pitchFamily="18" charset="0"/>
              </a:rPr>
              <a:t> </a:t>
            </a:r>
          </a:p>
          <a:p>
            <a:pPr marL="0" indent="0">
              <a:buNone/>
            </a:pPr>
            <a:r>
              <a:rPr lang="en-US" sz="2800" dirty="0">
                <a:latin typeface="Times New Roman" panose="02020603050405020304" pitchFamily="18" charset="0"/>
                <a:cs typeface="Times New Roman" panose="02020603050405020304" pitchFamily="18" charset="0"/>
              </a:rPr>
              <a:t>4.  Long plasma beam with Si is used for CVD process in the fly</a:t>
            </a:r>
          </a:p>
          <a:p>
            <a:pPr marL="514350" indent="-514350">
              <a:buAutoNum type="arabicPeriod" startAt="5"/>
            </a:pPr>
            <a:r>
              <a:rPr lang="en-US" sz="2800" dirty="0">
                <a:latin typeface="Times New Roman" panose="02020603050405020304" pitchFamily="18" charset="0"/>
                <a:cs typeface="Times New Roman" panose="02020603050405020304" pitchFamily="18" charset="0"/>
              </a:rPr>
              <a:t>Multi – flow injector is used for CVD in the fly</a:t>
            </a:r>
          </a:p>
          <a:p>
            <a:pPr marL="514350" indent="-514350">
              <a:buAutoNum type="arabicPeriod" startAt="5"/>
            </a:pPr>
            <a:r>
              <a:rPr lang="en-US" sz="2800" dirty="0">
                <a:latin typeface="Times New Roman" panose="02020603050405020304" pitchFamily="18" charset="0"/>
                <a:cs typeface="Times New Roman" panose="02020603050405020304" pitchFamily="18" charset="0"/>
              </a:rPr>
              <a:t>Nozzle and extractor are used for printing the Si/CNFs on the copper foil </a:t>
            </a:r>
          </a:p>
          <a:p>
            <a:pPr marL="514350" indent="-514350">
              <a:buAutoNum type="arabicPeriod" startAt="5"/>
            </a:pPr>
            <a:r>
              <a:rPr lang="en-US" sz="2800" dirty="0">
                <a:latin typeface="Times New Roman" panose="02020603050405020304" pitchFamily="18" charset="0"/>
                <a:cs typeface="Times New Roman" panose="02020603050405020304" pitchFamily="18" charset="0"/>
              </a:rPr>
              <a:t>Aluminum oxide coating is used for:</a:t>
            </a:r>
          </a:p>
          <a:p>
            <a:pPr marL="514350" indent="-514350">
              <a:buAutoNum type="alphaLcPeriod"/>
            </a:pPr>
            <a:r>
              <a:rPr lang="en-US" sz="2800" dirty="0">
                <a:latin typeface="Times New Roman" panose="02020603050405020304" pitchFamily="18" charset="0"/>
                <a:cs typeface="Times New Roman" panose="02020603050405020304" pitchFamily="18" charset="0"/>
              </a:rPr>
              <a:t>Developing the artificial SEI layer</a:t>
            </a:r>
          </a:p>
          <a:p>
            <a:pPr marL="514350" indent="-514350">
              <a:buAutoNum type="alphaLcPeriod"/>
            </a:pPr>
            <a:r>
              <a:rPr lang="en-US" sz="2800" dirty="0">
                <a:latin typeface="Times New Roman" panose="02020603050405020304" pitchFamily="18" charset="0"/>
                <a:cs typeface="Times New Roman" panose="02020603050405020304" pitchFamily="18" charset="0"/>
              </a:rPr>
              <a:t>Protection of Si from oxidizing</a:t>
            </a:r>
          </a:p>
          <a:p>
            <a:pPr marL="514350" indent="-514350">
              <a:buAutoNum type="alphaLcPeriod"/>
            </a:pPr>
            <a:r>
              <a:rPr lang="en-US" sz="2800" dirty="0">
                <a:latin typeface="Times New Roman" panose="02020603050405020304" pitchFamily="18" charset="0"/>
                <a:cs typeface="Times New Roman" panose="02020603050405020304" pitchFamily="18" charset="0"/>
              </a:rPr>
              <a:t>Protection of Si from HF</a:t>
            </a:r>
          </a:p>
        </p:txBody>
      </p:sp>
    </p:spTree>
    <p:extLst>
      <p:ext uri="{BB962C8B-B14F-4D97-AF65-F5344CB8AC3E}">
        <p14:creationId xmlns:p14="http://schemas.microsoft.com/office/powerpoint/2010/main" val="867426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11CCE-58C3-487C-8592-C84AE065496A}"/>
              </a:ext>
            </a:extLst>
          </p:cNvPr>
          <p:cNvSpPr>
            <a:spLocks noGrp="1"/>
          </p:cNvSpPr>
          <p:nvPr>
            <p:ph type="title"/>
          </p:nvPr>
        </p:nvSpPr>
        <p:spPr>
          <a:xfrm>
            <a:off x="381000" y="274638"/>
            <a:ext cx="8229600" cy="411162"/>
          </a:xfrm>
        </p:spPr>
        <p:txBody>
          <a:bodyPr>
            <a:noAutofit/>
          </a:bodyPr>
          <a:lstStyle/>
          <a:p>
            <a:r>
              <a:rPr lang="en-US" sz="3200" b="1" dirty="0">
                <a:solidFill>
                  <a:schemeClr val="accent1">
                    <a:lumMod val="75000"/>
                  </a:schemeClr>
                </a:solidFill>
              </a:rPr>
              <a:t>Lattice Architecture</a:t>
            </a:r>
            <a:endParaRPr lang="en-US" sz="32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19C842B-F44D-4250-9944-94054BBC1E2E}"/>
              </a:ext>
            </a:extLst>
          </p:cNvPr>
          <p:cNvPicPr/>
          <p:nvPr/>
        </p:nvPicPr>
        <p:blipFill rotWithShape="1">
          <a:blip r:embed="rId2"/>
          <a:srcRect l="19722" t="28518" r="30833" b="29075"/>
          <a:stretch/>
        </p:blipFill>
        <p:spPr bwMode="auto">
          <a:xfrm>
            <a:off x="609600" y="2364227"/>
            <a:ext cx="8077200" cy="4265174"/>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F5217499-4EB3-442C-95E4-0B8C3A813DC9}"/>
              </a:ext>
            </a:extLst>
          </p:cNvPr>
          <p:cNvSpPr txBox="1"/>
          <p:nvPr/>
        </p:nvSpPr>
        <p:spPr>
          <a:xfrm>
            <a:off x="609600" y="914400"/>
            <a:ext cx="7848600"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We challenge the </a:t>
            </a:r>
            <a:r>
              <a:rPr lang="en-US" sz="2400" dirty="0" err="1">
                <a:latin typeface="Times New Roman" panose="02020603050405020304" pitchFamily="18" charset="0"/>
                <a:cs typeface="Times New Roman" panose="02020603050405020304" pitchFamily="18" charset="0"/>
              </a:rPr>
              <a:t>Sila</a:t>
            </a:r>
            <a:r>
              <a:rPr lang="en-US" sz="2400" dirty="0">
                <a:latin typeface="Times New Roman" panose="02020603050405020304" pitchFamily="18" charset="0"/>
                <a:cs typeface="Times New Roman" panose="02020603050405020304" pitchFamily="18" charset="0"/>
              </a:rPr>
              <a:t> Si/CNF multi-step method of fabrication of Si/CNF anode with forest architecture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with our new Si/CNF anode with lattice architecture</a:t>
            </a:r>
            <a:endParaRPr lang="en-US" sz="2400" dirty="0"/>
          </a:p>
        </p:txBody>
      </p:sp>
    </p:spTree>
    <p:extLst>
      <p:ext uri="{BB962C8B-B14F-4D97-AF65-F5344CB8AC3E}">
        <p14:creationId xmlns:p14="http://schemas.microsoft.com/office/powerpoint/2010/main" val="2155239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D35C0-D13B-4EBF-8961-C44418F9295F}"/>
              </a:ext>
            </a:extLst>
          </p:cNvPr>
          <p:cNvSpPr>
            <a:spLocks noGrp="1"/>
          </p:cNvSpPr>
          <p:nvPr>
            <p:ph type="title"/>
          </p:nvPr>
        </p:nvSpPr>
        <p:spPr>
          <a:xfrm>
            <a:off x="457200" y="5308076"/>
            <a:ext cx="8229600" cy="1143000"/>
          </a:xfrm>
        </p:spPr>
        <p:txBody>
          <a:bodyPr>
            <a:normAutofit/>
          </a:bodyPr>
          <a:lstStyle/>
          <a:p>
            <a:r>
              <a:rPr lang="en-US" sz="2400" dirty="0">
                <a:latin typeface="Times New Roman" panose="02020603050405020304" pitchFamily="18" charset="0"/>
                <a:cs typeface="Times New Roman" panose="02020603050405020304" pitchFamily="18" charset="0"/>
              </a:rPr>
              <a:t>Fig. 2 3D Lattice Architecture of Anode</a:t>
            </a:r>
          </a:p>
        </p:txBody>
      </p:sp>
      <p:pic>
        <p:nvPicPr>
          <p:cNvPr id="4" name="Content Placeholder 3">
            <a:extLst>
              <a:ext uri="{FF2B5EF4-FFF2-40B4-BE49-F238E27FC236}">
                <a16:creationId xmlns:a16="http://schemas.microsoft.com/office/drawing/2014/main" id="{B0E39B8B-88AA-4F36-8C31-E63C2509F7A5}"/>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3900" y="534660"/>
            <a:ext cx="7696200" cy="4754562"/>
          </a:xfrm>
          <a:prstGeom prst="rect">
            <a:avLst/>
          </a:prstGeom>
          <a:noFill/>
          <a:ln>
            <a:noFill/>
          </a:ln>
        </p:spPr>
      </p:pic>
    </p:spTree>
    <p:extLst>
      <p:ext uri="{BB962C8B-B14F-4D97-AF65-F5344CB8AC3E}">
        <p14:creationId xmlns:p14="http://schemas.microsoft.com/office/powerpoint/2010/main" val="2332188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9FBC8-AE4D-409F-B5F9-58AF93959344}"/>
              </a:ext>
            </a:extLst>
          </p:cNvPr>
          <p:cNvSpPr>
            <a:spLocks noGrp="1"/>
          </p:cNvSpPr>
          <p:nvPr>
            <p:ph type="title"/>
          </p:nvPr>
        </p:nvSpPr>
        <p:spPr>
          <a:xfrm>
            <a:off x="152400" y="1066800"/>
            <a:ext cx="8991600" cy="1219200"/>
          </a:xfrm>
        </p:spPr>
        <p:txBody>
          <a:bodyPr>
            <a:noAutofit/>
          </a:bodyPr>
          <a:lstStyle/>
          <a:p>
            <a:pPr algn="l"/>
            <a:r>
              <a:rPr lang="en-US" sz="2400" dirty="0">
                <a:latin typeface="Times New Roman" panose="02020603050405020304" pitchFamily="18" charset="0"/>
                <a:cs typeface="Times New Roman" panose="02020603050405020304" pitchFamily="18" charset="0"/>
              </a:rPr>
              <a:t>In our binder-less technology 3D plasma beam having a high temperature provides knitting of deposited lattice and its bonding to electro-platted by tin copper collector for electrical contact  </a:t>
            </a:r>
          </a:p>
        </p:txBody>
      </p:sp>
      <p:sp>
        <p:nvSpPr>
          <p:cNvPr id="3" name="Content Placeholder 2">
            <a:extLst>
              <a:ext uri="{FF2B5EF4-FFF2-40B4-BE49-F238E27FC236}">
                <a16:creationId xmlns:a16="http://schemas.microsoft.com/office/drawing/2014/main" id="{D1A31351-13E2-4249-B432-B7E46B3C63C8}"/>
              </a:ext>
            </a:extLst>
          </p:cNvPr>
          <p:cNvSpPr>
            <a:spLocks noGrp="1"/>
          </p:cNvSpPr>
          <p:nvPr>
            <p:ph idx="1"/>
          </p:nvPr>
        </p:nvSpPr>
        <p:spPr>
          <a:xfrm>
            <a:off x="457200" y="2971800"/>
            <a:ext cx="3429000" cy="2133600"/>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Fig. 3. Knitting Si/CNFs lattice and bonding to current collector by high temperature plasma beam fusion </a:t>
            </a:r>
          </a:p>
        </p:txBody>
      </p:sp>
      <p:pic>
        <p:nvPicPr>
          <p:cNvPr id="4" name="Picture 3">
            <a:extLst>
              <a:ext uri="{FF2B5EF4-FFF2-40B4-BE49-F238E27FC236}">
                <a16:creationId xmlns:a16="http://schemas.microsoft.com/office/drawing/2014/main" id="{7DFAEA4D-D49B-4674-807D-2A61C6CC2A5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454621"/>
            <a:ext cx="4800600" cy="4297362"/>
          </a:xfrm>
          <a:prstGeom prst="rect">
            <a:avLst/>
          </a:prstGeom>
          <a:noFill/>
          <a:ln>
            <a:noFill/>
          </a:ln>
        </p:spPr>
      </p:pic>
      <p:sp>
        <p:nvSpPr>
          <p:cNvPr id="5" name="TextBox 4">
            <a:extLst>
              <a:ext uri="{FF2B5EF4-FFF2-40B4-BE49-F238E27FC236}">
                <a16:creationId xmlns:a16="http://schemas.microsoft.com/office/drawing/2014/main" id="{D7E5F5DB-1380-43FD-9BD8-055AEC943730}"/>
              </a:ext>
            </a:extLst>
          </p:cNvPr>
          <p:cNvSpPr txBox="1"/>
          <p:nvPr/>
        </p:nvSpPr>
        <p:spPr>
          <a:xfrm>
            <a:off x="1828800" y="304800"/>
            <a:ext cx="6096000" cy="584775"/>
          </a:xfrm>
          <a:prstGeom prst="rect">
            <a:avLst/>
          </a:prstGeom>
          <a:noFill/>
        </p:spPr>
        <p:txBody>
          <a:bodyPr wrap="square" rtlCol="0">
            <a:spAutoFit/>
          </a:bodyPr>
          <a:lstStyle/>
          <a:p>
            <a:r>
              <a:rPr lang="en-US" sz="3200" b="1" dirty="0">
                <a:solidFill>
                  <a:schemeClr val="accent1">
                    <a:lumMod val="75000"/>
                  </a:schemeClr>
                </a:solidFill>
              </a:rPr>
              <a:t>Inner Electrical Coupling of Lattice</a:t>
            </a:r>
          </a:p>
        </p:txBody>
      </p:sp>
    </p:spTree>
    <p:extLst>
      <p:ext uri="{BB962C8B-B14F-4D97-AF65-F5344CB8AC3E}">
        <p14:creationId xmlns:p14="http://schemas.microsoft.com/office/powerpoint/2010/main" val="2628901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42EED38-1232-4113-AD84-47EE9C348FA7}"/>
              </a:ext>
            </a:extLst>
          </p:cNvPr>
          <p:cNvSpPr>
            <a:spLocks noChangeArrowheads="1"/>
          </p:cNvSpPr>
          <p:nvPr/>
        </p:nvSpPr>
        <p:spPr bwMode="auto">
          <a:xfrm>
            <a:off x="1259070" y="0"/>
            <a:ext cx="1133163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 name="Object 2">
            <a:extLst>
              <a:ext uri="{FF2B5EF4-FFF2-40B4-BE49-F238E27FC236}">
                <a16:creationId xmlns:a16="http://schemas.microsoft.com/office/drawing/2014/main" id="{87FF1303-5476-4009-B16E-C0D5BF5A6B0C}"/>
              </a:ext>
            </a:extLst>
          </p:cNvPr>
          <p:cNvGraphicFramePr>
            <a:graphicFrameLocks noChangeAspect="1"/>
          </p:cNvGraphicFramePr>
          <p:nvPr>
            <p:extLst>
              <p:ext uri="{D42A27DB-BD31-4B8C-83A1-F6EECF244321}">
                <p14:modId xmlns:p14="http://schemas.microsoft.com/office/powerpoint/2010/main" val="471181812"/>
              </p:ext>
            </p:extLst>
          </p:nvPr>
        </p:nvGraphicFramePr>
        <p:xfrm>
          <a:off x="1524000" y="254005"/>
          <a:ext cx="6477000" cy="5613400"/>
        </p:xfrm>
        <a:graphic>
          <a:graphicData uri="http://schemas.openxmlformats.org/presentationml/2006/ole">
            <mc:AlternateContent xmlns:mc="http://schemas.openxmlformats.org/markup-compatibility/2006">
              <mc:Choice xmlns:v="urn:schemas-microsoft-com:vml" Requires="v">
                <p:oleObj spid="_x0000_s4184" name="AutoCAD Drawing" r:id="rId3" imgW="9658350" imgH="3476625" progId="AutoCAD.Drawing.21">
                  <p:embed/>
                </p:oleObj>
              </mc:Choice>
              <mc:Fallback>
                <p:oleObj name="AutoCAD Drawing" r:id="rId3" imgW="9658350" imgH="3476625" progId="AutoCAD.Drawing.21">
                  <p:embed/>
                  <p:pic>
                    <p:nvPicPr>
                      <p:cNvPr id="3" name="Object 2">
                        <a:extLst>
                          <a:ext uri="{FF2B5EF4-FFF2-40B4-BE49-F238E27FC236}">
                            <a16:creationId xmlns:a16="http://schemas.microsoft.com/office/drawing/2014/main" id="{87FF1303-5476-4009-B16E-C0D5BF5A6B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468" r="28403"/>
                      <a:stretch>
                        <a:fillRect/>
                      </a:stretch>
                    </p:blipFill>
                    <p:spPr bwMode="auto">
                      <a:xfrm>
                        <a:off x="1524000" y="254005"/>
                        <a:ext cx="6477000" cy="5613400"/>
                      </a:xfrm>
                      <a:prstGeom prst="rect">
                        <a:avLst/>
                      </a:prstGeom>
                      <a:noFill/>
                    </p:spPr>
                  </p:pic>
                </p:oleObj>
              </mc:Fallback>
            </mc:AlternateContent>
          </a:graphicData>
        </a:graphic>
      </p:graphicFrame>
      <p:sp>
        <p:nvSpPr>
          <p:cNvPr id="4" name="TextBox 3">
            <a:extLst>
              <a:ext uri="{FF2B5EF4-FFF2-40B4-BE49-F238E27FC236}">
                <a16:creationId xmlns:a16="http://schemas.microsoft.com/office/drawing/2014/main" id="{6B6CA2D7-58CE-4FEE-99C5-62C745CD94E1}"/>
              </a:ext>
            </a:extLst>
          </p:cNvPr>
          <p:cNvSpPr txBox="1"/>
          <p:nvPr/>
        </p:nvSpPr>
        <p:spPr>
          <a:xfrm>
            <a:off x="304800" y="5867405"/>
            <a:ext cx="8610600"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 9. Process of encapsulation, focusing the Si/CNF beam and 3D printing the Si/CNF anode   </a:t>
            </a:r>
          </a:p>
        </p:txBody>
      </p:sp>
    </p:spTree>
    <p:extLst>
      <p:ext uri="{BB962C8B-B14F-4D97-AF65-F5344CB8AC3E}">
        <p14:creationId xmlns:p14="http://schemas.microsoft.com/office/powerpoint/2010/main" val="2917697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200" b="1" dirty="0">
                <a:solidFill>
                  <a:schemeClr val="accent1">
                    <a:lumMod val="75000"/>
                  </a:schemeClr>
                </a:solidFill>
              </a:rPr>
              <a:t>Open</a:t>
            </a:r>
            <a:r>
              <a:rPr lang="en-US" sz="3200" dirty="0">
                <a:solidFill>
                  <a:schemeClr val="accent1">
                    <a:lumMod val="75000"/>
                  </a:schemeClr>
                </a:solidFill>
              </a:rPr>
              <a:t> </a:t>
            </a:r>
            <a:r>
              <a:rPr lang="en-US" sz="3200" b="1" dirty="0">
                <a:solidFill>
                  <a:schemeClr val="accent1">
                    <a:lumMod val="75000"/>
                  </a:schemeClr>
                </a:solidFill>
              </a:rPr>
              <a:t>Air Technology</a:t>
            </a:r>
          </a:p>
        </p:txBody>
      </p:sp>
      <p:sp>
        <p:nvSpPr>
          <p:cNvPr id="3" name="Content Placeholder 2"/>
          <p:cNvSpPr>
            <a:spLocks noGrp="1"/>
          </p:cNvSpPr>
          <p:nvPr>
            <p:ph idx="1"/>
          </p:nvPr>
        </p:nvSpPr>
        <p:spPr>
          <a:xfrm>
            <a:off x="457200" y="1066800"/>
            <a:ext cx="8382000" cy="5516563"/>
          </a:xfrm>
        </p:spPr>
        <p:txBody>
          <a:bodyPr>
            <a:normAutofit/>
          </a:bodyPr>
          <a:lstStyle/>
          <a:p>
            <a:pPr>
              <a:buNone/>
            </a:pPr>
            <a:r>
              <a:rPr lang="en-US" sz="2200" b="1" dirty="0">
                <a:latin typeface="Times New Roman" panose="02020603050405020304" pitchFamily="18" charset="0"/>
                <a:cs typeface="Times New Roman" panose="02020603050405020304" pitchFamily="18" charset="0"/>
              </a:rPr>
              <a:t>Three raw materials are used to manufacture this anode for Li-ion batteries  </a:t>
            </a:r>
          </a:p>
          <a:p>
            <a:pPr marL="0" indent="0">
              <a:buNone/>
            </a:pPr>
            <a:r>
              <a:rPr lang="en-US" sz="2200" dirty="0">
                <a:latin typeface="Times New Roman" panose="02020603050405020304" pitchFamily="18" charset="0"/>
                <a:cs typeface="Times New Roman" panose="02020603050405020304" pitchFamily="18" charset="0"/>
              </a:rPr>
              <a:t>1. Commercial Carbon Nanofibers (CNFs)</a:t>
            </a:r>
          </a:p>
          <a:p>
            <a:pPr marL="0" indent="0">
              <a:buNone/>
            </a:pPr>
            <a:r>
              <a:rPr lang="en-US" sz="2200" dirty="0">
                <a:latin typeface="Times New Roman" panose="02020603050405020304" pitchFamily="18" charset="0"/>
                <a:cs typeface="Times New Roman" panose="02020603050405020304" pitchFamily="18" charset="0"/>
              </a:rPr>
              <a:t>2. Process gases: </a:t>
            </a:r>
            <a:r>
              <a:rPr lang="en-US" sz="2200" dirty="0" err="1">
                <a:latin typeface="Times New Roman" panose="02020603050405020304" pitchFamily="18" charset="0"/>
                <a:cs typeface="Times New Roman" panose="02020603050405020304" pitchFamily="18" charset="0"/>
              </a:rPr>
              <a:t>silane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Ar</a:t>
            </a:r>
            <a:r>
              <a:rPr lang="en-US" sz="2200" dirty="0">
                <a:latin typeface="Times New Roman" panose="02020603050405020304" pitchFamily="18" charset="0"/>
                <a:cs typeface="Times New Roman" panose="02020603050405020304" pitchFamily="18" charset="0"/>
              </a:rPr>
              <a:t> and (Ar+H2)</a:t>
            </a:r>
          </a:p>
          <a:p>
            <a:pPr marL="0" indent="0">
              <a:buNone/>
            </a:pPr>
            <a:r>
              <a:rPr lang="en-US" sz="2200" dirty="0">
                <a:latin typeface="Times New Roman" panose="02020603050405020304" pitchFamily="18" charset="0"/>
                <a:cs typeface="Times New Roman" panose="02020603050405020304" pitchFamily="18" charset="0"/>
              </a:rPr>
              <a:t>3. Commercial A2O3 </a:t>
            </a:r>
            <a:r>
              <a:rPr lang="en-US" sz="2200" dirty="0" err="1">
                <a:latin typeface="Times New Roman" panose="02020603050405020304" pitchFamily="18" charset="0"/>
                <a:cs typeface="Times New Roman" panose="02020603050405020304" pitchFamily="18" charset="0"/>
              </a:rPr>
              <a:t>nanopowder</a:t>
            </a:r>
            <a:endParaRPr lang="en-US" sz="2200" dirty="0">
              <a:latin typeface="Times New Roman" panose="02020603050405020304" pitchFamily="18" charset="0"/>
              <a:cs typeface="Times New Roman" panose="02020603050405020304" pitchFamily="18" charset="0"/>
            </a:endParaRPr>
          </a:p>
          <a:p>
            <a:pPr>
              <a:buNone/>
            </a:pPr>
            <a:r>
              <a:rPr lang="en-US" sz="2400" b="1" dirty="0">
                <a:latin typeface="Times New Roman" panose="02020603050405020304" pitchFamily="18" charset="0"/>
                <a:cs typeface="Times New Roman" panose="02020603050405020304" pitchFamily="18" charset="0"/>
              </a:rPr>
              <a:t>Two - step process: </a:t>
            </a:r>
          </a:p>
          <a:p>
            <a:pPr>
              <a:buNone/>
            </a:pPr>
            <a:r>
              <a:rPr lang="en-US" sz="2400" u="sng" dirty="0">
                <a:latin typeface="Times New Roman" panose="02020603050405020304" pitchFamily="18" charset="0"/>
                <a:cs typeface="Times New Roman" panose="02020603050405020304" pitchFamily="18" charset="0"/>
              </a:rPr>
              <a:t>First step</a:t>
            </a:r>
            <a:r>
              <a:rPr lang="en-US" sz="2400" dirty="0">
                <a:latin typeface="Times New Roman" panose="02020603050405020304" pitchFamily="18" charset="0"/>
                <a:cs typeface="Times New Roman" panose="02020603050405020304" pitchFamily="18" charset="0"/>
              </a:rPr>
              <a:t>:</a:t>
            </a:r>
          </a:p>
          <a:p>
            <a:pPr>
              <a:buNone/>
            </a:pPr>
            <a:r>
              <a:rPr lang="en-US" sz="2400" dirty="0">
                <a:latin typeface="Times New Roman" panose="02020603050405020304" pitchFamily="18" charset="0"/>
                <a:cs typeface="Times New Roman" panose="02020603050405020304" pitchFamily="18" charset="0"/>
              </a:rPr>
              <a:t>a) Decomposition of </a:t>
            </a:r>
            <a:r>
              <a:rPr lang="en-US" sz="2400" dirty="0" err="1">
                <a:latin typeface="Times New Roman" panose="02020603050405020304" pitchFamily="18" charset="0"/>
                <a:cs typeface="Times New Roman" panose="02020603050405020304" pitchFamily="18" charset="0"/>
              </a:rPr>
              <a:t>silane</a:t>
            </a:r>
            <a:r>
              <a:rPr lang="en-US" sz="2400" dirty="0">
                <a:latin typeface="Times New Roman" panose="02020603050405020304" pitchFamily="18" charset="0"/>
                <a:cs typeface="Times New Roman" panose="02020603050405020304" pitchFamily="18" charset="0"/>
              </a:rPr>
              <a:t> in high temperature plasma discharge</a:t>
            </a:r>
          </a:p>
          <a:p>
            <a:pPr>
              <a:buNone/>
            </a:pPr>
            <a:r>
              <a:rPr lang="en-US" sz="2400" dirty="0">
                <a:latin typeface="Times New Roman" panose="02020603050405020304" pitchFamily="18" charset="0"/>
                <a:cs typeface="Times New Roman" panose="02020603050405020304" pitchFamily="18" charset="0"/>
              </a:rPr>
              <a:t>b) focusing silicon vapor</a:t>
            </a:r>
          </a:p>
          <a:p>
            <a:pPr>
              <a:buNone/>
            </a:pPr>
            <a:r>
              <a:rPr lang="en-US" sz="2400" dirty="0">
                <a:latin typeface="Times New Roman" panose="02020603050405020304" pitchFamily="18" charset="0"/>
                <a:cs typeface="Times New Roman" panose="02020603050405020304" pitchFamily="18" charset="0"/>
              </a:rPr>
              <a:t>c) CVD in the flight coating of the injected CNTs</a:t>
            </a:r>
          </a:p>
          <a:p>
            <a:pPr marL="0" indent="0">
              <a:buNone/>
            </a:pPr>
            <a:r>
              <a:rPr lang="en-US" sz="2400" dirty="0">
                <a:latin typeface="Times New Roman" panose="02020603050405020304" pitchFamily="18" charset="0"/>
                <a:cs typeface="Times New Roman" panose="02020603050405020304" pitchFamily="18" charset="0"/>
              </a:rPr>
              <a:t>d) deposition of Si/CNTs on the current collector</a:t>
            </a:r>
          </a:p>
          <a:p>
            <a:pPr marL="0" indent="0">
              <a:buNone/>
            </a:pPr>
            <a:r>
              <a:rPr lang="en-US" sz="2400" u="sng" dirty="0">
                <a:latin typeface="Times New Roman" panose="02020603050405020304" pitchFamily="18" charset="0"/>
                <a:cs typeface="Times New Roman" panose="02020603050405020304" pitchFamily="18" charset="0"/>
              </a:rPr>
              <a:t>Second step</a:t>
            </a:r>
            <a:r>
              <a:rPr lang="en-US" sz="2400" dirty="0">
                <a:latin typeface="Times New Roman" panose="02020603050405020304" pitchFamily="18" charset="0"/>
                <a:cs typeface="Times New Roman" panose="02020603050405020304" pitchFamily="18" charset="0"/>
              </a:rPr>
              <a:t>:</a:t>
            </a:r>
          </a:p>
          <a:p>
            <a:pPr marL="0" indent="0">
              <a:buNone/>
            </a:pPr>
            <a:r>
              <a:rPr lang="en-US" sz="2400" dirty="0">
                <a:latin typeface="Times New Roman" panose="02020603050405020304" pitchFamily="18" charset="0"/>
                <a:cs typeface="Times New Roman" panose="02020603050405020304" pitchFamily="18" charset="0"/>
              </a:rPr>
              <a:t>Deposition of AL2O3 SEI layer on the Si/CNT anode</a:t>
            </a:r>
          </a:p>
          <a:p>
            <a:endParaRPr lang="en-US" dirty="0"/>
          </a:p>
          <a:p>
            <a:endParaRPr lang="en-US" dirty="0"/>
          </a:p>
          <a:p>
            <a:endParaRPr lang="en-US" dirty="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E04B5-BCE3-40C4-9244-EFFEB262A86A}"/>
              </a:ext>
            </a:extLst>
          </p:cNvPr>
          <p:cNvSpPr>
            <a:spLocks noGrp="1"/>
          </p:cNvSpPr>
          <p:nvPr>
            <p:ph type="title"/>
          </p:nvPr>
        </p:nvSpPr>
        <p:spPr>
          <a:xfrm>
            <a:off x="457200" y="274638"/>
            <a:ext cx="8229600" cy="715962"/>
          </a:xfrm>
        </p:spPr>
        <p:txBody>
          <a:bodyPr>
            <a:normAutofit/>
          </a:bodyPr>
          <a:lstStyle/>
          <a:p>
            <a:r>
              <a:rPr lang="en-US" sz="3200" b="1" dirty="0">
                <a:solidFill>
                  <a:schemeClr val="accent1">
                    <a:lumMod val="75000"/>
                  </a:schemeClr>
                </a:solidFill>
              </a:rPr>
              <a:t>Problems Encountered</a:t>
            </a:r>
          </a:p>
        </p:txBody>
      </p:sp>
      <p:sp>
        <p:nvSpPr>
          <p:cNvPr id="3" name="Content Placeholder 2">
            <a:extLst>
              <a:ext uri="{FF2B5EF4-FFF2-40B4-BE49-F238E27FC236}">
                <a16:creationId xmlns:a16="http://schemas.microsoft.com/office/drawing/2014/main" id="{F4766792-595C-4B2B-BBFC-3D339200C852}"/>
              </a:ext>
            </a:extLst>
          </p:cNvPr>
          <p:cNvSpPr>
            <a:spLocks noGrp="1"/>
          </p:cNvSpPr>
          <p:nvPr>
            <p:ph idx="1"/>
          </p:nvPr>
        </p:nvSpPr>
        <p:spPr>
          <a:xfrm>
            <a:off x="457200" y="1647334"/>
            <a:ext cx="8229600" cy="4525963"/>
          </a:xfrm>
        </p:spPr>
        <p:txBody>
          <a:bodyPr>
            <a:normAutofit fontScale="77500" lnSpcReduction="20000"/>
          </a:bodyPr>
          <a:lstStyle/>
          <a:p>
            <a:pPr marL="0" indent="0">
              <a:buNone/>
            </a:pPr>
            <a:r>
              <a:rPr lang="en-US" dirty="0">
                <a:solidFill>
                  <a:schemeClr val="accent1">
                    <a:lumMod val="75000"/>
                  </a:schemeClr>
                </a:solidFill>
                <a:latin typeface="Times New Roman" panose="02020603050405020304" pitchFamily="18" charset="0"/>
                <a:cs typeface="Times New Roman" panose="02020603050405020304" pitchFamily="18" charset="0"/>
              </a:rPr>
              <a:t>Problems: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1. Short resident time of CNT in the silicon vapor stream</a:t>
            </a:r>
          </a:p>
          <a:p>
            <a:pPr marL="0" indent="0">
              <a:buNone/>
            </a:pPr>
            <a:r>
              <a:rPr lang="en-US" dirty="0">
                <a:latin typeface="Times New Roman" panose="02020603050405020304" pitchFamily="18" charset="0"/>
                <a:cs typeface="Times New Roman" panose="02020603050405020304" pitchFamily="18" charset="0"/>
              </a:rPr>
              <a:t>2. </a:t>
            </a:r>
            <a:r>
              <a:rPr lang="en-US" sz="3100" dirty="0">
                <a:latin typeface="Times New Roman" panose="02020603050405020304" pitchFamily="18" charset="0"/>
                <a:cs typeface="Times New Roman" panose="02020603050405020304" pitchFamily="18" charset="0"/>
              </a:rPr>
              <a:t>Oxidation</a:t>
            </a:r>
            <a:r>
              <a:rPr lang="en-US" dirty="0">
                <a:latin typeface="Times New Roman" panose="02020603050405020304" pitchFamily="18" charset="0"/>
                <a:cs typeface="Times New Roman" panose="02020603050405020304" pitchFamily="18" charset="0"/>
              </a:rPr>
              <a:t> of silicon in the fly in atmosphere</a:t>
            </a:r>
          </a:p>
          <a:p>
            <a:pPr marL="0" indent="0">
              <a:buNone/>
            </a:pPr>
            <a:r>
              <a:rPr lang="en-US" dirty="0">
                <a:latin typeface="Times New Roman" panose="02020603050405020304" pitchFamily="18" charset="0"/>
                <a:cs typeface="Times New Roman" panose="02020603050405020304" pitchFamily="18" charset="0"/>
              </a:rPr>
              <a:t>3. Oxidation of Si/CNTs on the copper anode</a:t>
            </a:r>
          </a:p>
          <a:p>
            <a:pPr marL="0" indent="0">
              <a:buNone/>
            </a:pPr>
            <a:r>
              <a:rPr lang="en-US" dirty="0">
                <a:latin typeface="Times New Roman" panose="02020603050405020304" pitchFamily="18" charset="0"/>
                <a:cs typeface="Times New Roman" panose="02020603050405020304" pitchFamily="18" charset="0"/>
              </a:rPr>
              <a:t>4. Low electrical contact with current collector</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solidFill>
                  <a:schemeClr val="accent1">
                    <a:lumMod val="75000"/>
                  </a:schemeClr>
                </a:solidFill>
                <a:latin typeface="Times New Roman" panose="02020603050405020304" pitchFamily="18" charset="0"/>
                <a:cs typeface="Times New Roman" panose="02020603050405020304" pitchFamily="18" charset="0"/>
              </a:rPr>
              <a:t>Solutions:</a:t>
            </a:r>
          </a:p>
          <a:p>
            <a:pPr marL="0" indent="0">
              <a:buNone/>
            </a:pPr>
            <a:r>
              <a:rPr lang="en-US" dirty="0">
                <a:latin typeface="Times New Roman" panose="02020603050405020304" pitchFamily="18" charset="0"/>
                <a:cs typeface="Times New Roman" panose="02020603050405020304" pitchFamily="18" charset="0"/>
              </a:rPr>
              <a:t>1. Transition of molecular hydrogen in the atomic one</a:t>
            </a:r>
          </a:p>
          <a:p>
            <a:pPr marL="0" indent="0">
              <a:buNone/>
            </a:pPr>
            <a:r>
              <a:rPr lang="en-US" dirty="0">
                <a:latin typeface="Times New Roman" panose="02020603050405020304" pitchFamily="18" charset="0"/>
                <a:cs typeface="Times New Roman" panose="02020603050405020304" pitchFamily="18" charset="0"/>
              </a:rPr>
              <a:t>2. Hydrogen discharge and hydrogen plasma beam</a:t>
            </a:r>
          </a:p>
          <a:p>
            <a:pPr marL="0" indent="0">
              <a:buNone/>
            </a:pPr>
            <a:r>
              <a:rPr lang="en-US" dirty="0">
                <a:latin typeface="Times New Roman" panose="02020603050405020304" pitchFamily="18" charset="0"/>
                <a:cs typeface="Times New Roman" panose="02020603050405020304" pitchFamily="18" charset="0"/>
              </a:rPr>
              <a:t>3. Post - deposition coating of Si/CNT anode by Al2O3</a:t>
            </a:r>
          </a:p>
          <a:p>
            <a:pPr marL="0" indent="0">
              <a:buNone/>
            </a:pPr>
            <a:r>
              <a:rPr lang="en-US" dirty="0">
                <a:latin typeface="Times New Roman" panose="02020603050405020304" pitchFamily="18" charset="0"/>
                <a:cs typeface="Times New Roman" panose="02020603050405020304" pitchFamily="18" charset="0"/>
              </a:rPr>
              <a:t>4. Electroplating the copper foil by tin</a:t>
            </a:r>
          </a:p>
          <a:p>
            <a:pPr marL="0" indent="0">
              <a:buNone/>
            </a:pPr>
            <a:r>
              <a:rPr lang="en-US" dirty="0">
                <a:latin typeface="Times New Roman" panose="02020603050405020304" pitchFamily="18" charset="0"/>
                <a:cs typeface="Times New Roman" panose="02020603050405020304" pitchFamily="18" charset="0"/>
              </a:rPr>
              <a:t>5. Plasma beam knitting the Si/CNF lattice   </a:t>
            </a:r>
          </a:p>
        </p:txBody>
      </p:sp>
    </p:spTree>
    <p:extLst>
      <p:ext uri="{BB962C8B-B14F-4D97-AF65-F5344CB8AC3E}">
        <p14:creationId xmlns:p14="http://schemas.microsoft.com/office/powerpoint/2010/main" val="1734520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BFB4CAE-4AEA-4C65-9EC6-3A3F786C3E4B}"/>
              </a:ext>
            </a:extLst>
          </p:cNvPr>
          <p:cNvSpPr>
            <a:spLocks noChangeArrowheads="1"/>
          </p:cNvSpPr>
          <p:nvPr/>
        </p:nvSpPr>
        <p:spPr bwMode="auto">
          <a:xfrm>
            <a:off x="304800" y="457200"/>
            <a:ext cx="8686800"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r>
              <a:rPr lang="en-US" sz="2800" b="1" dirty="0">
                <a:solidFill>
                  <a:schemeClr val="accent1">
                    <a:lumMod val="75000"/>
                  </a:schemeClr>
                </a:solidFill>
                <a:cs typeface="Times New Roman" panose="02020603050405020304" pitchFamily="18" charset="0"/>
              </a:rPr>
              <a:t>Block Schematic of Silicon Anode Manufacturing Process</a:t>
            </a:r>
          </a:p>
        </p:txBody>
      </p:sp>
      <p:sp>
        <p:nvSpPr>
          <p:cNvPr id="5" name="TextBox 4">
            <a:extLst>
              <a:ext uri="{FF2B5EF4-FFF2-40B4-BE49-F238E27FC236}">
                <a16:creationId xmlns:a16="http://schemas.microsoft.com/office/drawing/2014/main" id="{B6AE9F7D-E4E1-4322-AF60-1122246D0212}"/>
              </a:ext>
            </a:extLst>
          </p:cNvPr>
          <p:cNvSpPr txBox="1"/>
          <p:nvPr/>
        </p:nvSpPr>
        <p:spPr>
          <a:xfrm>
            <a:off x="5399202" y="1851240"/>
            <a:ext cx="3422468" cy="438581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Deposition system  includes:</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Nano-delivery unit</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De-aggregator</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Pre-heater </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AP-ICP pre-melting stage</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AP-ICP vaporizing stage</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Nozzle</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Extractor </a:t>
            </a:r>
          </a:p>
          <a:p>
            <a:endParaRPr lang="en-US" sz="15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3E44DAE-4A49-491F-A2B1-403848F02F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132" y="1219200"/>
            <a:ext cx="4794068" cy="5287549"/>
          </a:xfrm>
          <a:prstGeom prst="rect">
            <a:avLst/>
          </a:prstGeom>
        </p:spPr>
      </p:pic>
    </p:spTree>
    <p:extLst>
      <p:ext uri="{BB962C8B-B14F-4D97-AF65-F5344CB8AC3E}">
        <p14:creationId xmlns:p14="http://schemas.microsoft.com/office/powerpoint/2010/main" val="25552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373BC-D81D-438E-BB3E-192938ED61A9}"/>
              </a:ext>
            </a:extLst>
          </p:cNvPr>
          <p:cNvSpPr>
            <a:spLocks noGrp="1"/>
          </p:cNvSpPr>
          <p:nvPr>
            <p:ph type="title"/>
          </p:nvPr>
        </p:nvSpPr>
        <p:spPr>
          <a:xfrm>
            <a:off x="228600" y="838200"/>
            <a:ext cx="8763000" cy="1036471"/>
          </a:xfrm>
        </p:spPr>
        <p:txBody>
          <a:bodyPr>
            <a:noAutofit/>
          </a:bodyPr>
          <a:lstStyle/>
          <a:p>
            <a:pPr algn="l"/>
            <a:r>
              <a:rPr lang="en-US" sz="2200" dirty="0">
                <a:latin typeface="Times New Roman" panose="02020603050405020304" pitchFamily="18" charset="0"/>
                <a:cs typeface="Times New Roman" panose="02020603050405020304" pitchFamily="18" charset="0"/>
              </a:rPr>
              <a:t>Toroid plasma reactor with two inductors for generation of toroidal plasma torch for pre-heating of carbon nanofibers and splitting them in plurality of CNF flows directed to a linear silicon vapor flow </a:t>
            </a:r>
          </a:p>
        </p:txBody>
      </p:sp>
      <p:sp>
        <p:nvSpPr>
          <p:cNvPr id="3" name="Rectangle 2">
            <a:extLst>
              <a:ext uri="{FF2B5EF4-FFF2-40B4-BE49-F238E27FC236}">
                <a16:creationId xmlns:a16="http://schemas.microsoft.com/office/drawing/2014/main" id="{8BE44C50-CDF0-426A-94C8-041150283292}"/>
              </a:ext>
            </a:extLst>
          </p:cNvPr>
          <p:cNvSpPr>
            <a:spLocks noChangeArrowheads="1"/>
          </p:cNvSpPr>
          <p:nvPr/>
        </p:nvSpPr>
        <p:spPr bwMode="auto">
          <a:xfrm>
            <a:off x="-2514600" y="3454400"/>
            <a:ext cx="23774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F74E7E9A-5C4C-4850-A600-B6D7CE3A3D46}"/>
              </a:ext>
            </a:extLst>
          </p:cNvPr>
          <p:cNvGraphicFramePr>
            <a:graphicFrameLocks noChangeAspect="1"/>
          </p:cNvGraphicFramePr>
          <p:nvPr>
            <p:extLst>
              <p:ext uri="{D42A27DB-BD31-4B8C-83A1-F6EECF244321}">
                <p14:modId xmlns:p14="http://schemas.microsoft.com/office/powerpoint/2010/main" val="3714961810"/>
              </p:ext>
            </p:extLst>
          </p:nvPr>
        </p:nvGraphicFramePr>
        <p:xfrm>
          <a:off x="228600" y="1987097"/>
          <a:ext cx="6565900" cy="4718489"/>
        </p:xfrm>
        <a:graphic>
          <a:graphicData uri="http://schemas.openxmlformats.org/presentationml/2006/ole">
            <mc:AlternateContent xmlns:mc="http://schemas.openxmlformats.org/markup-compatibility/2006">
              <mc:Choice xmlns:v="urn:schemas-microsoft-com:vml" Requires="v">
                <p:oleObj spid="_x0000_s5213" name="Bitmap Image" r:id="rId3" imgW="2286000" imgH="2276640" progId="Paint.Picture">
                  <p:embed/>
                </p:oleObj>
              </mc:Choice>
              <mc:Fallback>
                <p:oleObj name="Bitmap Image" r:id="rId3" imgW="2286000" imgH="2276640" progId="Paint.Picture">
                  <p:embed/>
                  <p:pic>
                    <p:nvPicPr>
                      <p:cNvPr id="4" name="Object 3">
                        <a:extLst>
                          <a:ext uri="{FF2B5EF4-FFF2-40B4-BE49-F238E27FC236}">
                            <a16:creationId xmlns:a16="http://schemas.microsoft.com/office/drawing/2014/main" id="{F74E7E9A-5C4C-4850-A600-B6D7CE3A3D46}"/>
                          </a:ext>
                        </a:extLst>
                      </p:cNvPr>
                      <p:cNvPicPr>
                        <a:picLocks noChangeAspect="1" noChangeArrowheads="1"/>
                      </p:cNvPicPr>
                      <p:nvPr/>
                    </p:nvPicPr>
                    <p:blipFill>
                      <a:blip r:embed="rId4"/>
                      <a:srcRect/>
                      <a:stretch>
                        <a:fillRect/>
                      </a:stretch>
                    </p:blipFill>
                    <p:spPr bwMode="auto">
                      <a:xfrm>
                        <a:off x="228600" y="1987097"/>
                        <a:ext cx="6565900" cy="4718489"/>
                      </a:xfrm>
                      <a:prstGeom prst="rect">
                        <a:avLst/>
                      </a:prstGeom>
                      <a:noFill/>
                    </p:spPr>
                  </p:pic>
                </p:oleObj>
              </mc:Fallback>
            </mc:AlternateContent>
          </a:graphicData>
        </a:graphic>
      </p:graphicFrame>
      <p:sp>
        <p:nvSpPr>
          <p:cNvPr id="5" name="TextBox 4">
            <a:extLst>
              <a:ext uri="{FF2B5EF4-FFF2-40B4-BE49-F238E27FC236}">
                <a16:creationId xmlns:a16="http://schemas.microsoft.com/office/drawing/2014/main" id="{75071A00-B21F-4B40-BDBE-0859B33E4916}"/>
              </a:ext>
            </a:extLst>
          </p:cNvPr>
          <p:cNvSpPr txBox="1"/>
          <p:nvPr/>
        </p:nvSpPr>
        <p:spPr>
          <a:xfrm>
            <a:off x="6858000" y="3095134"/>
            <a:ext cx="2209800" cy="1785104"/>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Immersed into silicon vapor each CNF absorbs a thin layer of silicon </a:t>
            </a:r>
          </a:p>
        </p:txBody>
      </p:sp>
      <p:sp>
        <p:nvSpPr>
          <p:cNvPr id="6" name="TextBox 5">
            <a:extLst>
              <a:ext uri="{FF2B5EF4-FFF2-40B4-BE49-F238E27FC236}">
                <a16:creationId xmlns:a16="http://schemas.microsoft.com/office/drawing/2014/main" id="{9802F095-3990-4558-8FD9-38BB3A4B9DCF}"/>
              </a:ext>
            </a:extLst>
          </p:cNvPr>
          <p:cNvSpPr txBox="1"/>
          <p:nvPr/>
        </p:nvSpPr>
        <p:spPr>
          <a:xfrm>
            <a:off x="2743200" y="152414"/>
            <a:ext cx="4267200" cy="584775"/>
          </a:xfrm>
          <a:prstGeom prst="rect">
            <a:avLst/>
          </a:prstGeom>
          <a:noFill/>
        </p:spPr>
        <p:txBody>
          <a:bodyPr wrap="square" rtlCol="0">
            <a:spAutoFit/>
          </a:bodyPr>
          <a:lstStyle/>
          <a:p>
            <a:r>
              <a:rPr lang="en-US" sz="3200" b="1" dirty="0">
                <a:solidFill>
                  <a:schemeClr val="accent1">
                    <a:lumMod val="75000"/>
                  </a:schemeClr>
                </a:solidFill>
                <a:cs typeface="Times New Roman" panose="02020603050405020304" pitchFamily="18" charset="0"/>
              </a:rPr>
              <a:t>Toroidal Plasma Reactor</a:t>
            </a:r>
            <a:endParaRPr lang="en-US" sz="3200" b="1" dirty="0">
              <a:solidFill>
                <a:schemeClr val="accent1">
                  <a:lumMod val="75000"/>
                </a:schemeClr>
              </a:solidFill>
            </a:endParaRPr>
          </a:p>
        </p:txBody>
      </p:sp>
    </p:spTree>
    <p:extLst>
      <p:ext uri="{BB962C8B-B14F-4D97-AF65-F5344CB8AC3E}">
        <p14:creationId xmlns:p14="http://schemas.microsoft.com/office/powerpoint/2010/main" val="2929152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Yuri.KIDS\Documents\yuri_files\New  adventure\nanotube delivery system.jpg"/>
          <p:cNvPicPr/>
          <p:nvPr/>
        </p:nvPicPr>
        <p:blipFill>
          <a:blip r:embed="rId2" cstate="print"/>
          <a:srcRect/>
          <a:stretch>
            <a:fillRect/>
          </a:stretch>
        </p:blipFill>
        <p:spPr bwMode="auto">
          <a:xfrm>
            <a:off x="506896" y="1143000"/>
            <a:ext cx="5715000" cy="4876800"/>
          </a:xfrm>
          <a:prstGeom prst="rect">
            <a:avLst/>
          </a:prstGeom>
          <a:noFill/>
        </p:spPr>
      </p:pic>
      <p:sp>
        <p:nvSpPr>
          <p:cNvPr id="3" name="TextBox 2"/>
          <p:cNvSpPr txBox="1"/>
          <p:nvPr/>
        </p:nvSpPr>
        <p:spPr>
          <a:xfrm>
            <a:off x="6400799" y="1600200"/>
            <a:ext cx="2514601" cy="378565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Metering of delivered CNFs for heating in the toroidal torch In order to enhance adsorbing of silicon in the flight is provided by the rotatable bi-spiral  system</a:t>
            </a:r>
          </a:p>
        </p:txBody>
      </p:sp>
      <p:sp>
        <p:nvSpPr>
          <p:cNvPr id="4" name="TextBox 3"/>
          <p:cNvSpPr txBox="1"/>
          <p:nvPr/>
        </p:nvSpPr>
        <p:spPr>
          <a:xfrm>
            <a:off x="647700" y="142660"/>
            <a:ext cx="7848600" cy="584775"/>
          </a:xfrm>
          <a:prstGeom prst="rect">
            <a:avLst/>
          </a:prstGeom>
          <a:noFill/>
        </p:spPr>
        <p:txBody>
          <a:bodyPr wrap="square" rtlCol="0">
            <a:spAutoFit/>
          </a:bodyPr>
          <a:lstStyle/>
          <a:p>
            <a:r>
              <a:rPr lang="en-US" sz="3200" b="1" dirty="0">
                <a:solidFill>
                  <a:schemeClr val="accent1">
                    <a:lumMod val="75000"/>
                  </a:schemeClr>
                </a:solidFill>
              </a:rPr>
              <a:t>Injection of CNTs Into the Silicon Vapor Beam</a:t>
            </a:r>
          </a:p>
        </p:txBody>
      </p:sp>
    </p:spTree>
    <p:extLst>
      <p:ext uri="{BB962C8B-B14F-4D97-AF65-F5344CB8AC3E}">
        <p14:creationId xmlns:p14="http://schemas.microsoft.com/office/powerpoint/2010/main" val="3301036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5A997-6D88-468A-835B-3EED83D88ADD}"/>
              </a:ext>
            </a:extLst>
          </p:cNvPr>
          <p:cNvSpPr>
            <a:spLocks noGrp="1"/>
          </p:cNvSpPr>
          <p:nvPr>
            <p:ph type="title"/>
          </p:nvPr>
        </p:nvSpPr>
        <p:spPr/>
        <p:txBody>
          <a:bodyPr>
            <a:normAutofit/>
          </a:bodyPr>
          <a:lstStyle/>
          <a:p>
            <a:r>
              <a:rPr lang="en-US" sz="3200" b="1" dirty="0">
                <a:solidFill>
                  <a:schemeClr val="accent1">
                    <a:lumMod val="75000"/>
                  </a:schemeClr>
                </a:solidFill>
              </a:rPr>
              <a:t>Market Growth</a:t>
            </a:r>
          </a:p>
        </p:txBody>
      </p:sp>
      <p:sp>
        <p:nvSpPr>
          <p:cNvPr id="3" name="Content Placeholder 2">
            <a:extLst>
              <a:ext uri="{FF2B5EF4-FFF2-40B4-BE49-F238E27FC236}">
                <a16:creationId xmlns:a16="http://schemas.microsoft.com/office/drawing/2014/main" id="{11DC425B-5C00-436C-8A94-2CC20A97D2AF}"/>
              </a:ext>
            </a:extLst>
          </p:cNvPr>
          <p:cNvSpPr>
            <a:spLocks noGrp="1"/>
          </p:cNvSpPr>
          <p:nvPr>
            <p:ph idx="1"/>
          </p:nvPr>
        </p:nvSpPr>
        <p:spPr>
          <a:xfrm>
            <a:off x="457200" y="1981201"/>
            <a:ext cx="8229600" cy="2057400"/>
          </a:xfrm>
        </p:spPr>
        <p:txBody>
          <a:bodyPr/>
          <a:lstStyle/>
          <a:p>
            <a:pPr marL="0" indent="0">
              <a:buNone/>
            </a:pPr>
            <a:r>
              <a:rPr lang="en-US" sz="2400" dirty="0">
                <a:latin typeface="Times New Roman" panose="02020603050405020304" pitchFamily="18" charset="0"/>
                <a:cs typeface="Times New Roman" panose="02020603050405020304" pitchFamily="18" charset="0"/>
              </a:rPr>
              <a:t>According to </a:t>
            </a:r>
            <a:r>
              <a:rPr lang="en-US" sz="2400" dirty="0" err="1">
                <a:latin typeface="Times New Roman" panose="02020603050405020304" pitchFamily="18" charset="0"/>
                <a:cs typeface="Times New Roman" panose="02020603050405020304" pitchFamily="18" charset="0"/>
              </a:rPr>
              <a:t>Stratistics</a:t>
            </a:r>
            <a:r>
              <a:rPr lang="en-US" sz="2400" dirty="0">
                <a:latin typeface="Times New Roman" panose="02020603050405020304" pitchFamily="18" charset="0"/>
                <a:cs typeface="Times New Roman" panose="02020603050405020304" pitchFamily="18" charset="0"/>
              </a:rPr>
              <a:t> MRC, the Global Silicon Anode Battery Market is accounted for $96.50 million in 2015 and is expected to reach $1044.96 million by 2022 growing at a CAGR of 40.5% during the forecast period.</a:t>
            </a:r>
          </a:p>
          <a:p>
            <a:endParaRPr lang="en-US" dirty="0"/>
          </a:p>
        </p:txBody>
      </p:sp>
    </p:spTree>
    <p:extLst>
      <p:ext uri="{BB962C8B-B14F-4D97-AF65-F5344CB8AC3E}">
        <p14:creationId xmlns:p14="http://schemas.microsoft.com/office/powerpoint/2010/main" val="1197544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p:cNvSpPr>
            <a:spLocks noGrp="1" noChangeArrowheads="1"/>
          </p:cNvSpPr>
          <p:nvPr>
            <p:ph type="title" idx="4294967295"/>
          </p:nvPr>
        </p:nvSpPr>
        <p:spPr>
          <a:xfrm>
            <a:off x="5105400" y="1019175"/>
            <a:ext cx="3505200" cy="5486400"/>
          </a:xfrm>
        </p:spPr>
        <p:txBody>
          <a:bodyPr>
            <a:noAutofit/>
          </a:bodyPr>
          <a:lstStyle/>
          <a:p>
            <a:pPr algn="l">
              <a:defRPr/>
            </a:pPr>
            <a:r>
              <a:rPr lang="en-US" sz="2000" dirty="0">
                <a:latin typeface="Times New Roman" panose="02020603050405020304" pitchFamily="18" charset="0"/>
                <a:cs typeface="Times New Roman" panose="02020603050405020304" pitchFamily="18" charset="0"/>
              </a:rPr>
              <a:t>CNFs are injected into the axial </a:t>
            </a:r>
            <a:r>
              <a:rPr lang="en-US" sz="2000" dirty="0" err="1">
                <a:latin typeface="Times New Roman" panose="02020603050405020304" pitchFamily="18" charset="0"/>
                <a:cs typeface="Times New Roman" panose="02020603050405020304" pitchFamily="18" charset="0"/>
              </a:rPr>
              <a:t>silane</a:t>
            </a:r>
            <a:r>
              <a:rPr lang="en-US" sz="2000" dirty="0">
                <a:latin typeface="Times New Roman" panose="02020603050405020304" pitchFamily="18" charset="0"/>
                <a:cs typeface="Times New Roman" panose="02020603050405020304" pitchFamily="18" charset="0"/>
              </a:rPr>
              <a:t> torch and together with a silicon vapor move to the copper collector exposing their shells for the 3D CVD process. At the long plasma torch around 100 mm the shells can be totally covered by silicon vapor during their flight and additionally coated on the substrate.  Such dense enveloped silicon coating with the distributed voids allows reducing of thickness of the anode up to 15 um and provide a current density up to 10 A/</a:t>
            </a:r>
            <a:r>
              <a:rPr lang="en-US" sz="2000" dirty="0" err="1">
                <a:latin typeface="Times New Roman" panose="02020603050405020304" pitchFamily="18" charset="0"/>
                <a:cs typeface="Times New Roman" panose="02020603050405020304" pitchFamily="18" charset="0"/>
              </a:rPr>
              <a:t>sq.m</a:t>
            </a:r>
            <a:r>
              <a:rPr lang="en-US" sz="2000" dirty="0">
                <a:latin typeface="Times New Roman" panose="02020603050405020304" pitchFamily="18" charset="0"/>
                <a:cs typeface="Times New Roman" panose="02020603050405020304" pitchFamily="18" charset="0"/>
              </a:rPr>
              <a:t> and power up to 150W/h</a:t>
            </a:r>
          </a:p>
        </p:txBody>
      </p:sp>
      <p:pic>
        <p:nvPicPr>
          <p:cNvPr id="23555" name="Picture 4" descr="compensated torch"/>
          <p:cNvPicPr>
            <a:picLocks noChangeAspect="1" noChangeArrowheads="1"/>
          </p:cNvPicPr>
          <p:nvPr/>
        </p:nvPicPr>
        <p:blipFill>
          <a:blip r:embed="rId3" cstate="print"/>
          <a:srcRect/>
          <a:stretch>
            <a:fillRect/>
          </a:stretch>
        </p:blipFill>
        <p:spPr bwMode="auto">
          <a:xfrm>
            <a:off x="312737" y="1981200"/>
            <a:ext cx="4259263" cy="3562350"/>
          </a:xfrm>
          <a:prstGeom prst="rect">
            <a:avLst/>
          </a:prstGeom>
          <a:noFill/>
          <a:ln w="9525">
            <a:noFill/>
            <a:miter lim="800000"/>
            <a:headEnd/>
            <a:tailEnd/>
          </a:ln>
        </p:spPr>
      </p:pic>
      <p:sp>
        <p:nvSpPr>
          <p:cNvPr id="2" name="TextBox 1">
            <a:extLst>
              <a:ext uri="{FF2B5EF4-FFF2-40B4-BE49-F238E27FC236}">
                <a16:creationId xmlns:a16="http://schemas.microsoft.com/office/drawing/2014/main" id="{E5083834-C1AB-4369-BEF8-0C71052F95A4}"/>
              </a:ext>
            </a:extLst>
          </p:cNvPr>
          <p:cNvSpPr txBox="1"/>
          <p:nvPr/>
        </p:nvSpPr>
        <p:spPr>
          <a:xfrm>
            <a:off x="3276600" y="304800"/>
            <a:ext cx="2285999" cy="584775"/>
          </a:xfrm>
          <a:prstGeom prst="rect">
            <a:avLst/>
          </a:prstGeom>
          <a:noFill/>
        </p:spPr>
        <p:txBody>
          <a:bodyPr wrap="square" rtlCol="0">
            <a:spAutoFit/>
          </a:bodyPr>
          <a:lstStyle/>
          <a:p>
            <a:r>
              <a:rPr lang="en-US" sz="3200" b="1" dirty="0">
                <a:solidFill>
                  <a:schemeClr val="accent1">
                    <a:lumMod val="75000"/>
                  </a:schemeClr>
                </a:solidFill>
              </a:rPr>
              <a:t>Silicon Torch</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8926" y="2514600"/>
            <a:ext cx="2124159" cy="2667000"/>
          </a:xfrm>
        </p:spPr>
        <p:txBody>
          <a:bodyPr>
            <a:normAutofit/>
          </a:bodyPr>
          <a:lstStyle/>
          <a:p>
            <a:pPr algn="l"/>
            <a:r>
              <a:rPr lang="en-US" sz="2200" dirty="0">
                <a:latin typeface="Times New Roman" panose="02020603050405020304" pitchFamily="18" charset="0"/>
                <a:cs typeface="Times New Roman" panose="02020603050405020304" pitchFamily="18" charset="0"/>
              </a:rPr>
              <a:t>Package with</a:t>
            </a:r>
            <a:br>
              <a:rPr lang="en-US" sz="2200" dirty="0">
                <a:latin typeface="Times New Roman" panose="02020603050405020304" pitchFamily="18" charset="0"/>
                <a:cs typeface="Times New Roman" panose="02020603050405020304" pitchFamily="18" charset="0"/>
              </a:rPr>
            </a:br>
            <a:r>
              <a:rPr lang="en-US" sz="2200" dirty="0" err="1">
                <a:latin typeface="Times New Roman" panose="02020603050405020304" pitchFamily="18" charset="0"/>
                <a:cs typeface="Times New Roman" panose="02020603050405020304" pitchFamily="18" charset="0"/>
              </a:rPr>
              <a:t>nanopowder</a:t>
            </a:r>
            <a:r>
              <a:rPr lang="en-US" sz="2200" dirty="0">
                <a:latin typeface="Times New Roman" panose="02020603050405020304" pitchFamily="18" charset="0"/>
                <a:cs typeface="Times New Roman" panose="02020603050405020304" pitchFamily="18" charset="0"/>
              </a:rPr>
              <a:t> is confined in the  puncher’s chamber filled out by argon.</a:t>
            </a:r>
          </a:p>
        </p:txBody>
      </p:sp>
      <p:pic>
        <p:nvPicPr>
          <p:cNvPr id="55298" name="Picture 2"/>
          <p:cNvPicPr>
            <a:picLocks noGrp="1" noChangeAspect="1" noChangeArrowheads="1"/>
          </p:cNvPicPr>
          <p:nvPr>
            <p:ph idx="1"/>
          </p:nvPr>
        </p:nvPicPr>
        <p:blipFill>
          <a:blip r:embed="rId2" cstate="print"/>
          <a:srcRect/>
          <a:stretch>
            <a:fillRect/>
          </a:stretch>
        </p:blipFill>
        <p:spPr bwMode="auto">
          <a:xfrm>
            <a:off x="351148" y="2214065"/>
            <a:ext cx="6540645" cy="4525963"/>
          </a:xfrm>
          <a:prstGeom prst="rect">
            <a:avLst/>
          </a:prstGeom>
          <a:noFill/>
          <a:ln w="9525">
            <a:noFill/>
            <a:miter lim="800000"/>
            <a:headEnd/>
            <a:tailEnd/>
          </a:ln>
          <a:effectLst/>
        </p:spPr>
      </p:pic>
      <p:sp>
        <p:nvSpPr>
          <p:cNvPr id="3" name="TextBox 2">
            <a:extLst>
              <a:ext uri="{FF2B5EF4-FFF2-40B4-BE49-F238E27FC236}">
                <a16:creationId xmlns:a16="http://schemas.microsoft.com/office/drawing/2014/main" id="{F51422DE-09D2-49C9-8234-492D783CB18A}"/>
              </a:ext>
            </a:extLst>
          </p:cNvPr>
          <p:cNvSpPr txBox="1"/>
          <p:nvPr/>
        </p:nvSpPr>
        <p:spPr>
          <a:xfrm>
            <a:off x="410852" y="767515"/>
            <a:ext cx="8382000" cy="1446550"/>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This layer serves simultaneously for protection of Si from oxidation and from etching by HF from electrolyte.  We have developed a conformal coating of Si/CNFs by Al2O3 vapor beam. Precursor is commercial </a:t>
            </a:r>
            <a:r>
              <a:rPr lang="en-US" sz="2200" dirty="0" err="1">
                <a:latin typeface="Times New Roman" panose="02020603050405020304" pitchFamily="18" charset="0"/>
                <a:cs typeface="Times New Roman" panose="02020603050405020304" pitchFamily="18" charset="0"/>
              </a:rPr>
              <a:t>nanopowder</a:t>
            </a:r>
            <a:r>
              <a:rPr lang="en-US" sz="2200" dirty="0">
                <a:latin typeface="Times New Roman" panose="02020603050405020304" pitchFamily="18" charset="0"/>
                <a:cs typeface="Times New Roman" panose="02020603050405020304" pitchFamily="18" charset="0"/>
              </a:rPr>
              <a:t> of Al2O3.  </a:t>
            </a:r>
          </a:p>
        </p:txBody>
      </p:sp>
      <p:sp>
        <p:nvSpPr>
          <p:cNvPr id="4" name="TextBox 3">
            <a:extLst>
              <a:ext uri="{FF2B5EF4-FFF2-40B4-BE49-F238E27FC236}">
                <a16:creationId xmlns:a16="http://schemas.microsoft.com/office/drawing/2014/main" id="{C6F6A748-A7A7-4279-9687-4F06EE325C8E}"/>
              </a:ext>
            </a:extLst>
          </p:cNvPr>
          <p:cNvSpPr txBox="1"/>
          <p:nvPr/>
        </p:nvSpPr>
        <p:spPr>
          <a:xfrm>
            <a:off x="2146161" y="51780"/>
            <a:ext cx="5854845" cy="584775"/>
          </a:xfrm>
          <a:prstGeom prst="rect">
            <a:avLst/>
          </a:prstGeom>
          <a:noFill/>
        </p:spPr>
        <p:txBody>
          <a:bodyPr wrap="square" rtlCol="0">
            <a:spAutoFit/>
          </a:bodyPr>
          <a:lstStyle/>
          <a:p>
            <a:r>
              <a:rPr lang="en-US" sz="3200" b="1" dirty="0">
                <a:solidFill>
                  <a:schemeClr val="accent1">
                    <a:lumMod val="75000"/>
                  </a:schemeClr>
                </a:solidFill>
                <a:cs typeface="Times New Roman" panose="02020603050405020304" pitchFamily="18" charset="0"/>
              </a:rPr>
              <a:t>Deposition of Artificial SEI Layer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F80FF8-0FAB-446E-AB25-861F15441C92}"/>
              </a:ext>
            </a:extLst>
          </p:cNvPr>
          <p:cNvSpPr/>
          <p:nvPr/>
        </p:nvSpPr>
        <p:spPr>
          <a:xfrm>
            <a:off x="396336" y="1219200"/>
            <a:ext cx="4937664" cy="4832092"/>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Commercial shipping package is punched in the puncher comprising the pressure chamber with the cutters, mesh, membrane, and vibrator.</a:t>
            </a: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Nanopowder</a:t>
            </a:r>
            <a:r>
              <a:rPr lang="en-US" sz="2800" dirty="0">
                <a:latin typeface="Times New Roman" panose="02020603050405020304" pitchFamily="18" charset="0"/>
                <a:cs typeface="Times New Roman" panose="02020603050405020304" pitchFamily="18" charset="0"/>
              </a:rPr>
              <a:t> after punching of  package is dropped on a vibrating membrane and collected in the funnel in the center of membrane. </a:t>
            </a:r>
          </a:p>
        </p:txBody>
      </p:sp>
      <p:pic>
        <p:nvPicPr>
          <p:cNvPr id="5" name="Picture 4">
            <a:extLst>
              <a:ext uri="{FF2B5EF4-FFF2-40B4-BE49-F238E27FC236}">
                <a16:creationId xmlns:a16="http://schemas.microsoft.com/office/drawing/2014/main" id="{F9F9A669-C90F-459C-B923-66BA76C8D0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902479"/>
            <a:ext cx="3032664" cy="5426873"/>
          </a:xfrm>
          <a:prstGeom prst="rect">
            <a:avLst/>
          </a:prstGeom>
        </p:spPr>
      </p:pic>
      <p:sp>
        <p:nvSpPr>
          <p:cNvPr id="3" name="TextBox 2">
            <a:extLst>
              <a:ext uri="{FF2B5EF4-FFF2-40B4-BE49-F238E27FC236}">
                <a16:creationId xmlns:a16="http://schemas.microsoft.com/office/drawing/2014/main" id="{79D569F5-91B1-4D8D-B531-15F7EFB3531D}"/>
              </a:ext>
            </a:extLst>
          </p:cNvPr>
          <p:cNvSpPr txBox="1"/>
          <p:nvPr/>
        </p:nvSpPr>
        <p:spPr>
          <a:xfrm>
            <a:off x="685800" y="257666"/>
            <a:ext cx="7086600" cy="523220"/>
          </a:xfrm>
          <a:prstGeom prst="rect">
            <a:avLst/>
          </a:prstGeom>
          <a:noFill/>
        </p:spPr>
        <p:txBody>
          <a:bodyPr wrap="square" rtlCol="0">
            <a:spAutoFit/>
          </a:bodyPr>
          <a:lstStyle/>
          <a:p>
            <a:r>
              <a:rPr lang="en-US" sz="2800" b="1" dirty="0">
                <a:solidFill>
                  <a:schemeClr val="accent1">
                    <a:lumMod val="75000"/>
                  </a:schemeClr>
                </a:solidFill>
              </a:rPr>
              <a:t>From S</a:t>
            </a:r>
            <a:r>
              <a:rPr lang="en-US" sz="2800" b="1" dirty="0">
                <a:solidFill>
                  <a:schemeClr val="accent1">
                    <a:lumMod val="75000"/>
                  </a:schemeClr>
                </a:solidFill>
                <a:cs typeface="Times New Roman" panose="02020603050405020304" pitchFamily="18" charset="0"/>
              </a:rPr>
              <a:t>hipping Package to Conformal Thin Film</a:t>
            </a:r>
            <a:endParaRPr lang="en-US" sz="2800" b="1" dirty="0">
              <a:solidFill>
                <a:schemeClr val="accent1">
                  <a:lumMod val="75000"/>
                </a:schemeClr>
              </a:solidFill>
            </a:endParaRPr>
          </a:p>
        </p:txBody>
      </p:sp>
    </p:spTree>
    <p:extLst>
      <p:ext uri="{BB962C8B-B14F-4D97-AF65-F5344CB8AC3E}">
        <p14:creationId xmlns:p14="http://schemas.microsoft.com/office/powerpoint/2010/main" val="2156829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C1F664-6A40-4A3A-A2F6-788047B761D1}"/>
              </a:ext>
            </a:extLst>
          </p:cNvPr>
          <p:cNvSpPr txBox="1"/>
          <p:nvPr/>
        </p:nvSpPr>
        <p:spPr>
          <a:xfrm>
            <a:off x="4038600" y="1447800"/>
            <a:ext cx="4832351" cy="440120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Nanopowder</a:t>
            </a:r>
            <a:r>
              <a:rPr lang="en-US" sz="2800" dirty="0">
                <a:latin typeface="Times New Roman" panose="02020603050405020304" pitchFamily="18" charset="0"/>
                <a:cs typeface="Times New Roman" panose="02020603050405020304" pitchFamily="18" charset="0"/>
              </a:rPr>
              <a:t> from puncher is injected by argon flow in hopper that is a glass vessel equipped by the impeller generating </a:t>
            </a:r>
            <a:r>
              <a:rPr lang="en-US" sz="2800" dirty="0" err="1">
                <a:latin typeface="Times New Roman" panose="02020603050405020304" pitchFamily="18" charset="0"/>
                <a:cs typeface="Times New Roman" panose="02020603050405020304" pitchFamily="18" charset="0"/>
              </a:rPr>
              <a:t>nanopowder</a:t>
            </a:r>
            <a:r>
              <a:rPr lang="en-US" sz="2800" dirty="0">
                <a:latin typeface="Times New Roman" panose="02020603050405020304" pitchFamily="18" charset="0"/>
                <a:cs typeface="Times New Roman" panose="02020603050405020304" pitchFamily="18" charset="0"/>
              </a:rPr>
              <a:t> cloud. To prevent deposition of </a:t>
            </a:r>
            <a:r>
              <a:rPr lang="en-US" sz="2800" dirty="0" err="1">
                <a:latin typeface="Times New Roman" panose="02020603050405020304" pitchFamily="18" charset="0"/>
                <a:cs typeface="Times New Roman" panose="02020603050405020304" pitchFamily="18" charset="0"/>
              </a:rPr>
              <a:t>nanopowder</a:t>
            </a:r>
            <a:r>
              <a:rPr lang="en-US" sz="2800" dirty="0">
                <a:latin typeface="Times New Roman" panose="02020603050405020304" pitchFamily="18" charset="0"/>
                <a:cs typeface="Times New Roman" panose="02020603050405020304" pitchFamily="18" charset="0"/>
              </a:rPr>
              <a:t> on the inner wall of the glass vessel hopper is also equipped by vibrator and shock wave generator.</a:t>
            </a:r>
            <a:endParaRPr lang="en-US" sz="1350" dirty="0"/>
          </a:p>
        </p:txBody>
      </p:sp>
      <p:pic>
        <p:nvPicPr>
          <p:cNvPr id="5" name="Picture 4">
            <a:extLst>
              <a:ext uri="{FF2B5EF4-FFF2-40B4-BE49-F238E27FC236}">
                <a16:creationId xmlns:a16="http://schemas.microsoft.com/office/drawing/2014/main" id="{E7BE55BD-EE12-4FFB-A5FA-2EBD514481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93636"/>
            <a:ext cx="3208467" cy="6096000"/>
          </a:xfrm>
          <a:prstGeom prst="rect">
            <a:avLst/>
          </a:prstGeom>
        </p:spPr>
      </p:pic>
      <p:sp>
        <p:nvSpPr>
          <p:cNvPr id="3" name="TextBox 2">
            <a:extLst>
              <a:ext uri="{FF2B5EF4-FFF2-40B4-BE49-F238E27FC236}">
                <a16:creationId xmlns:a16="http://schemas.microsoft.com/office/drawing/2014/main" id="{43EE23F5-2408-4242-9482-4A7C0FACF943}"/>
              </a:ext>
            </a:extLst>
          </p:cNvPr>
          <p:cNvSpPr txBox="1"/>
          <p:nvPr/>
        </p:nvSpPr>
        <p:spPr>
          <a:xfrm>
            <a:off x="4244975" y="401248"/>
            <a:ext cx="4419600" cy="584775"/>
          </a:xfrm>
          <a:prstGeom prst="rect">
            <a:avLst/>
          </a:prstGeom>
          <a:noFill/>
        </p:spPr>
        <p:txBody>
          <a:bodyPr wrap="square" rtlCol="0">
            <a:spAutoFit/>
          </a:bodyPr>
          <a:lstStyle/>
          <a:p>
            <a:r>
              <a:rPr lang="en-US" sz="3200" b="1" dirty="0">
                <a:solidFill>
                  <a:schemeClr val="accent1">
                    <a:lumMod val="75000"/>
                  </a:schemeClr>
                </a:solidFill>
              </a:rPr>
              <a:t>From Powder to Cloud</a:t>
            </a:r>
          </a:p>
        </p:txBody>
      </p:sp>
    </p:spTree>
    <p:extLst>
      <p:ext uri="{BB962C8B-B14F-4D97-AF65-F5344CB8AC3E}">
        <p14:creationId xmlns:p14="http://schemas.microsoft.com/office/powerpoint/2010/main" val="2199690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ACE4CA-E259-4AB6-A97C-332CE95E37F8}"/>
              </a:ext>
            </a:extLst>
          </p:cNvPr>
          <p:cNvSpPr txBox="1"/>
          <p:nvPr/>
        </p:nvSpPr>
        <p:spPr>
          <a:xfrm>
            <a:off x="3886200" y="1981200"/>
            <a:ext cx="4953000" cy="353943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Turbopump serves to generate the nanoparticle flow from cloud and deliver to the de-aggregator.  sucking cloud through valve at outlet of the hopper. </a:t>
            </a:r>
          </a:p>
          <a:p>
            <a:r>
              <a:rPr lang="en-US" sz="2800" dirty="0">
                <a:latin typeface="Times New Roman" panose="02020603050405020304" pitchFamily="18" charset="0"/>
                <a:cs typeface="Times New Roman" panose="02020603050405020304" pitchFamily="18" charset="0"/>
              </a:rPr>
              <a:t>High </a:t>
            </a:r>
            <a:r>
              <a:rPr lang="en-US" sz="2800" dirty="0" err="1">
                <a:latin typeface="Times New Roman" panose="02020603050405020304" pitchFamily="18" charset="0"/>
                <a:cs typeface="Times New Roman" panose="02020603050405020304" pitchFamily="18" charset="0"/>
              </a:rPr>
              <a:t>nanopowder</a:t>
            </a:r>
            <a:r>
              <a:rPr lang="en-US" sz="2800" dirty="0">
                <a:latin typeface="Times New Roman" panose="02020603050405020304" pitchFamily="18" charset="0"/>
                <a:cs typeface="Times New Roman" panose="02020603050405020304" pitchFamily="18" charset="0"/>
              </a:rPr>
              <a:t> feeding rate is provided at a high speed of turbine. </a:t>
            </a:r>
          </a:p>
        </p:txBody>
      </p:sp>
      <p:pic>
        <p:nvPicPr>
          <p:cNvPr id="5" name="Picture 4">
            <a:extLst>
              <a:ext uri="{FF2B5EF4-FFF2-40B4-BE49-F238E27FC236}">
                <a16:creationId xmlns:a16="http://schemas.microsoft.com/office/drawing/2014/main" id="{A4CF4701-0B3E-45D0-AE7B-A143CC6534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385453"/>
            <a:ext cx="2732069" cy="4857012"/>
          </a:xfrm>
          <a:prstGeom prst="rect">
            <a:avLst/>
          </a:prstGeom>
        </p:spPr>
      </p:pic>
      <p:sp>
        <p:nvSpPr>
          <p:cNvPr id="3" name="TextBox 2">
            <a:extLst>
              <a:ext uri="{FF2B5EF4-FFF2-40B4-BE49-F238E27FC236}">
                <a16:creationId xmlns:a16="http://schemas.microsoft.com/office/drawing/2014/main" id="{FA4B0C7E-9A17-4AD0-83D7-B16152365AD7}"/>
              </a:ext>
            </a:extLst>
          </p:cNvPr>
          <p:cNvSpPr txBox="1"/>
          <p:nvPr/>
        </p:nvSpPr>
        <p:spPr>
          <a:xfrm>
            <a:off x="4071134" y="746310"/>
            <a:ext cx="4583131" cy="584775"/>
          </a:xfrm>
          <a:prstGeom prst="rect">
            <a:avLst/>
          </a:prstGeom>
          <a:noFill/>
        </p:spPr>
        <p:txBody>
          <a:bodyPr wrap="square" rtlCol="0">
            <a:spAutoFit/>
          </a:bodyPr>
          <a:lstStyle/>
          <a:p>
            <a:r>
              <a:rPr lang="en-US" sz="3200" b="1" dirty="0">
                <a:solidFill>
                  <a:schemeClr val="accent1">
                    <a:lumMod val="75000"/>
                  </a:schemeClr>
                </a:solidFill>
              </a:rPr>
              <a:t>From Cloud to Plasma </a:t>
            </a:r>
          </a:p>
        </p:txBody>
      </p:sp>
    </p:spTree>
    <p:extLst>
      <p:ext uri="{BB962C8B-B14F-4D97-AF65-F5344CB8AC3E}">
        <p14:creationId xmlns:p14="http://schemas.microsoft.com/office/powerpoint/2010/main" val="2881995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457199" y="457200"/>
            <a:ext cx="8458200" cy="639762"/>
          </a:xfrm>
          <a:noFill/>
        </p:spPr>
        <p:txBody>
          <a:bodyPr>
            <a:normAutofit/>
          </a:bodyPr>
          <a:lstStyle/>
          <a:p>
            <a:pPr eaLnBrk="1" hangingPunct="1"/>
            <a:r>
              <a:rPr lang="en-US" sz="3200" b="1" dirty="0">
                <a:solidFill>
                  <a:schemeClr val="accent1">
                    <a:lumMod val="75000"/>
                  </a:schemeClr>
                </a:solidFill>
                <a:effectLst/>
              </a:rPr>
              <a:t>SEM Picture of Nanocoating 2500 x 10 min</a:t>
            </a:r>
          </a:p>
        </p:txBody>
      </p:sp>
      <p:pic>
        <p:nvPicPr>
          <p:cNvPr id="20483" name="Picture 4"/>
          <p:cNvPicPr>
            <a:picLocks noChangeAspect="1" noChangeArrowheads="1"/>
          </p:cNvPicPr>
          <p:nvPr/>
        </p:nvPicPr>
        <p:blipFill>
          <a:blip r:embed="rId3" cstate="print"/>
          <a:srcRect/>
          <a:stretch>
            <a:fillRect/>
          </a:stretch>
        </p:blipFill>
        <p:spPr bwMode="auto">
          <a:xfrm>
            <a:off x="1684256" y="1522412"/>
            <a:ext cx="5567363" cy="4422775"/>
          </a:xfrm>
          <a:prstGeom prst="rect">
            <a:avLst/>
          </a:prstGeom>
          <a:noFill/>
          <a:ln w="9525">
            <a:noFill/>
            <a:miter lim="800000"/>
            <a:headEnd/>
            <a:tailEnd/>
          </a:ln>
        </p:spPr>
      </p:pic>
      <p:sp>
        <p:nvSpPr>
          <p:cNvPr id="20484" name="Text Box 4"/>
          <p:cNvSpPr txBox="1">
            <a:spLocks noChangeArrowheads="1"/>
          </p:cNvSpPr>
          <p:nvPr/>
        </p:nvSpPr>
        <p:spPr bwMode="auto">
          <a:xfrm>
            <a:off x="762000" y="3733800"/>
            <a:ext cx="914400" cy="381000"/>
          </a:xfrm>
          <a:prstGeom prst="rect">
            <a:avLst/>
          </a:prstGeom>
          <a:noFill/>
          <a:ln w="9525">
            <a:noFill/>
            <a:miter lim="800000"/>
            <a:headEnd/>
            <a:tailEnd/>
          </a:ln>
        </p:spPr>
        <p:txBody>
          <a:bodyPr wrap="square">
            <a:spAutoFit/>
          </a:bodyPr>
          <a:lstStyle/>
          <a:p>
            <a:r>
              <a:rPr lang="en-US" dirty="0">
                <a:latin typeface="Times New Roman" panose="02020603050405020304" pitchFamily="18" charset="0"/>
                <a:cs typeface="Times New Roman" panose="02020603050405020304" pitchFamily="18" charset="0"/>
              </a:rPr>
              <a:t>Cluster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524000"/>
            <a:ext cx="7010400" cy="2246769"/>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Our pilot plant for manufacturing the large format Li-ion batteries consists of three atmospheric plasma ICP linear torches  oscillating in the Y-direction to provide the lattice structure and Roll-to-Roll system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685800"/>
          </a:xfrm>
        </p:spPr>
        <p:txBody>
          <a:bodyPr>
            <a:noAutofit/>
          </a:bodyPr>
          <a:lstStyle/>
          <a:p>
            <a:pPr algn="l"/>
            <a:r>
              <a:rPr lang="en-US" sz="2400" dirty="0">
                <a:latin typeface="Times New Roman" panose="02020603050405020304" pitchFamily="18" charset="0"/>
                <a:cs typeface="Times New Roman" panose="02020603050405020304" pitchFamily="18" charset="0"/>
              </a:rPr>
              <a:t>Roll-to-Roll system with three plasma jets with one-meter wide deposition area</a:t>
            </a:r>
            <a:endParaRPr lang="en-US" sz="1800" dirty="0">
              <a:latin typeface="Impact" pitchFamily="34" charset="0"/>
            </a:endParaRPr>
          </a:p>
        </p:txBody>
      </p:sp>
      <p:pic>
        <p:nvPicPr>
          <p:cNvPr id="3074" name="Picture 2" descr="C:\Users\Feliks\Desktop\Old PC Drive\pictires of my devices\equipment\large area total.JPG"/>
          <p:cNvPicPr>
            <a:picLocks noGrp="1" noChangeAspect="1" noChangeArrowheads="1"/>
          </p:cNvPicPr>
          <p:nvPr>
            <p:ph idx="1"/>
          </p:nvPr>
        </p:nvPicPr>
        <p:blipFill>
          <a:blip r:embed="rId2" cstate="print"/>
          <a:srcRect/>
          <a:stretch>
            <a:fillRect/>
          </a:stretch>
        </p:blipFill>
        <p:spPr bwMode="auto">
          <a:xfrm>
            <a:off x="1028700" y="1712262"/>
            <a:ext cx="7086600" cy="4546121"/>
          </a:xfrm>
          <a:prstGeom prst="rect">
            <a:avLst/>
          </a:prstGeom>
          <a:noFill/>
        </p:spPr>
      </p:pic>
      <p:sp>
        <p:nvSpPr>
          <p:cNvPr id="3" name="TextBox 2">
            <a:extLst>
              <a:ext uri="{FF2B5EF4-FFF2-40B4-BE49-F238E27FC236}">
                <a16:creationId xmlns:a16="http://schemas.microsoft.com/office/drawing/2014/main" id="{686ABB56-E5BD-4F6E-B8CD-E18403A0F44E}"/>
              </a:ext>
            </a:extLst>
          </p:cNvPr>
          <p:cNvSpPr txBox="1"/>
          <p:nvPr/>
        </p:nvSpPr>
        <p:spPr>
          <a:xfrm>
            <a:off x="914400" y="301114"/>
            <a:ext cx="7772400" cy="523220"/>
          </a:xfrm>
          <a:prstGeom prst="rect">
            <a:avLst/>
          </a:prstGeom>
          <a:noFill/>
        </p:spPr>
        <p:txBody>
          <a:bodyPr wrap="square" rtlCol="0">
            <a:spAutoFit/>
          </a:bodyPr>
          <a:lstStyle/>
          <a:p>
            <a:r>
              <a:rPr lang="en-US" sz="2800" b="1" dirty="0">
                <a:solidFill>
                  <a:schemeClr val="accent1">
                    <a:lumMod val="75000"/>
                  </a:schemeClr>
                </a:solidFill>
              </a:rPr>
              <a:t>Manufacturing the Large-format Li Ion Batteries</a:t>
            </a:r>
            <a:endParaRPr lang="en-US"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61584"/>
            <a:ext cx="4114800" cy="4229100"/>
          </a:xfrm>
        </p:spPr>
        <p:txBody>
          <a:bodyPr>
            <a:noAutofit/>
          </a:bodyPr>
          <a:lstStyle/>
          <a:p>
            <a:pPr algn="l"/>
            <a:r>
              <a:rPr lang="en-US" sz="2400" dirty="0">
                <a:latin typeface="Times New Roman" panose="02020603050405020304" pitchFamily="18" charset="0"/>
                <a:cs typeface="Times New Roman" panose="02020603050405020304" pitchFamily="18" charset="0"/>
              </a:rPr>
              <a:t>Such two-staged plasma Jet is supplied by two rectangular antenna and comprises a Rectangular Quartz Plasma Reactor with nozzle ending with 1mm wide and 75 mm long slot and with a slot extractor. It generates the linear plasma beam with deposition spot with thickness 0.1mm</a:t>
            </a:r>
          </a:p>
        </p:txBody>
      </p:sp>
      <p:pic>
        <p:nvPicPr>
          <p:cNvPr id="54274" name="Picture 2"/>
          <p:cNvPicPr>
            <a:picLocks noGrp="1" noChangeAspect="1" noChangeArrowheads="1"/>
          </p:cNvPicPr>
          <p:nvPr>
            <p:ph idx="1"/>
          </p:nvPr>
        </p:nvPicPr>
        <p:blipFill>
          <a:blip r:embed="rId2" cstate="print"/>
          <a:srcRect l="15153" t="13469" r="21589" b="17502"/>
          <a:stretch>
            <a:fillRect/>
          </a:stretch>
        </p:blipFill>
        <p:spPr bwMode="auto">
          <a:xfrm rot="5400000">
            <a:off x="3338455" y="1637872"/>
            <a:ext cx="6506546" cy="3582256"/>
          </a:xfrm>
          <a:prstGeom prst="rect">
            <a:avLst/>
          </a:prstGeom>
          <a:noFill/>
          <a:ln w="9525">
            <a:noFill/>
            <a:miter lim="800000"/>
            <a:headEnd/>
            <a:tailEnd/>
          </a:ln>
          <a:effectLst/>
        </p:spPr>
      </p:pic>
      <p:sp>
        <p:nvSpPr>
          <p:cNvPr id="3" name="TextBox 2">
            <a:extLst>
              <a:ext uri="{FF2B5EF4-FFF2-40B4-BE49-F238E27FC236}">
                <a16:creationId xmlns:a16="http://schemas.microsoft.com/office/drawing/2014/main" id="{B2AF8374-62C7-49DA-B9D4-0638F600CD1F}"/>
              </a:ext>
            </a:extLst>
          </p:cNvPr>
          <p:cNvSpPr txBox="1"/>
          <p:nvPr/>
        </p:nvSpPr>
        <p:spPr>
          <a:xfrm>
            <a:off x="685800" y="381000"/>
            <a:ext cx="2286000" cy="584775"/>
          </a:xfrm>
          <a:prstGeom prst="rect">
            <a:avLst/>
          </a:prstGeom>
          <a:noFill/>
        </p:spPr>
        <p:txBody>
          <a:bodyPr wrap="square" rtlCol="0">
            <a:spAutoFit/>
          </a:bodyPr>
          <a:lstStyle/>
          <a:p>
            <a:r>
              <a:rPr lang="en-US" sz="3200" b="1" dirty="0">
                <a:solidFill>
                  <a:schemeClr val="accent1">
                    <a:lumMod val="75000"/>
                  </a:schemeClr>
                </a:solidFill>
              </a:rPr>
              <a:t>Plasma Jet</a:t>
            </a:r>
          </a:p>
        </p:txBody>
      </p:sp>
    </p:spTree>
    <p:extLst>
      <p:ext uri="{BB962C8B-B14F-4D97-AF65-F5344CB8AC3E}">
        <p14:creationId xmlns:p14="http://schemas.microsoft.com/office/powerpoint/2010/main" val="3939864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Grp="1" noChangeAspect="1" noChangeArrowheads="1"/>
          </p:cNvPicPr>
          <p:nvPr>
            <p:ph idx="1"/>
          </p:nvPr>
        </p:nvPicPr>
        <p:blipFill>
          <a:blip r:embed="rId2" cstate="print"/>
          <a:srcRect/>
          <a:stretch>
            <a:fillRect/>
          </a:stretch>
        </p:blipFill>
        <p:spPr bwMode="auto">
          <a:xfrm>
            <a:off x="2590800" y="1600200"/>
            <a:ext cx="3733800" cy="5029200"/>
          </a:xfrm>
          <a:prstGeom prst="rect">
            <a:avLst/>
          </a:prstGeom>
          <a:noFill/>
          <a:ln w="9525">
            <a:noFill/>
            <a:miter lim="800000"/>
            <a:headEnd/>
            <a:tailEnd/>
          </a:ln>
          <a:effectLst/>
        </p:spPr>
      </p:pic>
      <p:sp>
        <p:nvSpPr>
          <p:cNvPr id="4" name="Title 3">
            <a:extLst>
              <a:ext uri="{FF2B5EF4-FFF2-40B4-BE49-F238E27FC236}">
                <a16:creationId xmlns:a16="http://schemas.microsoft.com/office/drawing/2014/main" id="{8ED65B57-4C8A-478B-A235-212E1448BC81}"/>
              </a:ext>
            </a:extLst>
          </p:cNvPr>
          <p:cNvSpPr>
            <a:spLocks noGrp="1"/>
          </p:cNvSpPr>
          <p:nvPr>
            <p:ph type="title"/>
          </p:nvPr>
        </p:nvSpPr>
        <p:spPr>
          <a:xfrm>
            <a:off x="457200" y="228600"/>
            <a:ext cx="8229600" cy="1189038"/>
          </a:xfrm>
        </p:spPr>
        <p:txBody>
          <a:bodyPr>
            <a:normAutofit/>
          </a:bodyPr>
          <a:lstStyle/>
          <a:p>
            <a:r>
              <a:rPr lang="en-US" sz="3200" dirty="0">
                <a:solidFill>
                  <a:schemeClr val="accent1">
                    <a:lumMod val="75000"/>
                  </a:schemeClr>
                </a:solidFill>
              </a:rPr>
              <a:t>One of three linear plasma jets maintained on the oscillating in Y-direction platform </a:t>
            </a:r>
          </a:p>
        </p:txBody>
      </p:sp>
    </p:spTree>
    <p:extLst>
      <p:ext uri="{BB962C8B-B14F-4D97-AF65-F5344CB8AC3E}">
        <p14:creationId xmlns:p14="http://schemas.microsoft.com/office/powerpoint/2010/main" val="485240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A2CBD-82DE-41E4-99E7-AC2D14380786}"/>
              </a:ext>
            </a:extLst>
          </p:cNvPr>
          <p:cNvSpPr>
            <a:spLocks noGrp="1"/>
          </p:cNvSpPr>
          <p:nvPr>
            <p:ph type="title"/>
          </p:nvPr>
        </p:nvSpPr>
        <p:spPr>
          <a:xfrm>
            <a:off x="457200" y="0"/>
            <a:ext cx="8229600" cy="1295400"/>
          </a:xfrm>
        </p:spPr>
        <p:txBody>
          <a:bodyPr>
            <a:normAutofit/>
          </a:bodyPr>
          <a:lstStyle/>
          <a:p>
            <a:r>
              <a:rPr lang="en-US" sz="3200" b="1" dirty="0">
                <a:solidFill>
                  <a:schemeClr val="accent1">
                    <a:lumMod val="75000"/>
                  </a:schemeClr>
                </a:solidFill>
                <a:latin typeface="+mn-lt"/>
              </a:rPr>
              <a:t>Problem and Solution</a:t>
            </a:r>
            <a:endParaRPr lang="en-US" sz="3200" dirty="0">
              <a:solidFill>
                <a:schemeClr val="accent1">
                  <a:lumMod val="75000"/>
                </a:schemeClr>
              </a:solidFill>
              <a:latin typeface="+mn-lt"/>
            </a:endParaRPr>
          </a:p>
        </p:txBody>
      </p:sp>
      <p:sp>
        <p:nvSpPr>
          <p:cNvPr id="3" name="Content Placeholder 2">
            <a:extLst>
              <a:ext uri="{FF2B5EF4-FFF2-40B4-BE49-F238E27FC236}">
                <a16:creationId xmlns:a16="http://schemas.microsoft.com/office/drawing/2014/main" id="{554DB190-3A53-4E12-9290-CDBF09328A4D}"/>
              </a:ext>
            </a:extLst>
          </p:cNvPr>
          <p:cNvSpPr>
            <a:spLocks noGrp="1"/>
          </p:cNvSpPr>
          <p:nvPr>
            <p:ph idx="1"/>
          </p:nvPr>
        </p:nvSpPr>
        <p:spPr>
          <a:xfrm>
            <a:off x="457200" y="838200"/>
            <a:ext cx="8229600" cy="5287963"/>
          </a:xfrm>
        </p:spPr>
        <p:txBody>
          <a:bodyPr>
            <a:normAutofit/>
          </a:bodyPr>
          <a:lstStyle/>
          <a:p>
            <a:pPr marL="0" indent="0">
              <a:buNone/>
            </a:pPr>
            <a:endParaRPr lang="en-US" b="1" dirty="0">
              <a:solidFill>
                <a:srgbClr val="F8AD38"/>
              </a:solidFill>
              <a:latin typeface="Arial" panose="020B0604020202020204" pitchFamily="34" charset="0"/>
            </a:endParaRPr>
          </a:p>
          <a:p>
            <a:pPr marL="0" indent="0">
              <a:buNone/>
            </a:pPr>
            <a:r>
              <a:rPr lang="en-US" sz="2400" dirty="0">
                <a:solidFill>
                  <a:srgbClr val="4A4343"/>
                </a:solidFill>
                <a:latin typeface="Times New Roman" panose="02020603050405020304" pitchFamily="18" charset="0"/>
                <a:cs typeface="Times New Roman" panose="02020603050405020304" pitchFamily="18" charset="0"/>
              </a:rPr>
              <a:t>Currently, most Li-Ion batteries used in EVs provide a driving range limited to 100 miles on a single charge and account for more than half of the total cost of the vehicle. To compete in the market with gasoline-based vehicles, EVs must cost less and drive farther. An EV that is cost-competitive with gasoline would require a battery with twice the energy storage of today's state-of-the-art Li-Ion battery at 30% of the cost. Such problem can be solved using the silicon-containing anodes, especially silicon-carbon nanofiber anodes with the triple-less cost than the anodes manufactured by </a:t>
            </a:r>
            <a:r>
              <a:rPr lang="en-US" sz="2400" dirty="0" err="1">
                <a:solidFill>
                  <a:srgbClr val="4A4343"/>
                </a:solidFill>
                <a:latin typeface="Times New Roman" panose="02020603050405020304" pitchFamily="18" charset="0"/>
                <a:cs typeface="Times New Roman" panose="02020603050405020304" pitchFamily="18" charset="0"/>
              </a:rPr>
              <a:t>Sila</a:t>
            </a:r>
            <a:r>
              <a:rPr lang="en-US" sz="2400" dirty="0">
                <a:solidFill>
                  <a:srgbClr val="4A4343"/>
                </a:solidFill>
                <a:latin typeface="Times New Roman" panose="02020603050405020304" pitchFamily="18" charset="0"/>
                <a:cs typeface="Times New Roman" panose="02020603050405020304" pitchFamily="18" charset="0"/>
              </a:rPr>
              <a:t> Nanotechnologies.</a:t>
            </a:r>
          </a:p>
          <a:p>
            <a:endParaRPr lang="en-US" dirty="0"/>
          </a:p>
        </p:txBody>
      </p:sp>
    </p:spTree>
    <p:extLst>
      <p:ext uri="{BB962C8B-B14F-4D97-AF65-F5344CB8AC3E}">
        <p14:creationId xmlns:p14="http://schemas.microsoft.com/office/powerpoint/2010/main" val="240794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52267-0F39-4B6C-B7B2-CF7D6D5D66C2}"/>
              </a:ext>
            </a:extLst>
          </p:cNvPr>
          <p:cNvSpPr>
            <a:spLocks noGrp="1"/>
          </p:cNvSpPr>
          <p:nvPr>
            <p:ph type="title"/>
          </p:nvPr>
        </p:nvSpPr>
        <p:spPr>
          <a:xfrm>
            <a:off x="457200" y="274638"/>
            <a:ext cx="8229600" cy="487362"/>
          </a:xfrm>
        </p:spPr>
        <p:txBody>
          <a:bodyPr>
            <a:normAutofit fontScale="90000"/>
          </a:bodyPr>
          <a:lstStyle/>
          <a:p>
            <a:r>
              <a:rPr lang="en-US" sz="3600" b="1" dirty="0">
                <a:solidFill>
                  <a:schemeClr val="accent1">
                    <a:lumMod val="75000"/>
                  </a:schemeClr>
                </a:solidFill>
                <a:latin typeface="+mn-lt"/>
              </a:rPr>
              <a:t>Our Advantage</a:t>
            </a:r>
            <a:endParaRPr lang="en-US" b="1" dirty="0"/>
          </a:p>
        </p:txBody>
      </p:sp>
      <p:sp>
        <p:nvSpPr>
          <p:cNvPr id="3" name="Content Placeholder 2">
            <a:extLst>
              <a:ext uri="{FF2B5EF4-FFF2-40B4-BE49-F238E27FC236}">
                <a16:creationId xmlns:a16="http://schemas.microsoft.com/office/drawing/2014/main" id="{99329681-0C5C-4E06-A5A8-AB9E7D09DDF4}"/>
              </a:ext>
            </a:extLst>
          </p:cNvPr>
          <p:cNvSpPr>
            <a:spLocks noGrp="1"/>
          </p:cNvSpPr>
          <p:nvPr>
            <p:ph idx="1"/>
          </p:nvPr>
        </p:nvSpPr>
        <p:spPr>
          <a:xfrm>
            <a:off x="457200" y="1417638"/>
            <a:ext cx="8458200" cy="3992562"/>
          </a:xfrm>
        </p:spPr>
        <p:txBody>
          <a:bodyPr>
            <a:normAutofit/>
          </a:bodyPr>
          <a:lstStyle/>
          <a:p>
            <a:pPr marL="0" indent="0">
              <a:buNone/>
            </a:pPr>
            <a:r>
              <a:rPr lang="en-US" sz="2400" dirty="0">
                <a:solidFill>
                  <a:srgbClr val="4A4343"/>
                </a:solidFill>
                <a:latin typeface="Times New Roman" panose="02020603050405020304" pitchFamily="18" charset="0"/>
                <a:cs typeface="Times New Roman" panose="02020603050405020304" pitchFamily="18" charset="0"/>
              </a:rPr>
              <a:t>Nanocoating Plasma Systems, Inc. accommodated the core-shell architecture to the Open Air additive manufacturing drastically reducing the cost. To realize lattice architecture, we developed new method and tools as backbone of our power plant where many of complicated and expensive conventional processes can be replaced by one-setup, vacuum-less coating process. to free more space within the cell for storage the 3D printing was applied. These novel manufacturing techniques will also increase the energy density of the battery and decrease cost and reduce the size of the battery's components.</a:t>
            </a:r>
            <a:endParaRPr lang="en-US" dirty="0"/>
          </a:p>
        </p:txBody>
      </p:sp>
    </p:spTree>
    <p:extLst>
      <p:ext uri="{BB962C8B-B14F-4D97-AF65-F5344CB8AC3E}">
        <p14:creationId xmlns:p14="http://schemas.microsoft.com/office/powerpoint/2010/main" val="1816390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D7925-5C60-4392-8E2B-59F12E927D34}"/>
              </a:ext>
            </a:extLst>
          </p:cNvPr>
          <p:cNvSpPr>
            <a:spLocks noGrp="1"/>
          </p:cNvSpPr>
          <p:nvPr>
            <p:ph type="title"/>
          </p:nvPr>
        </p:nvSpPr>
        <p:spPr>
          <a:xfrm>
            <a:off x="1524000" y="228600"/>
            <a:ext cx="6400800" cy="563562"/>
          </a:xfrm>
        </p:spPr>
        <p:txBody>
          <a:bodyPr>
            <a:noAutofit/>
          </a:bodyPr>
          <a:lstStyle/>
          <a:p>
            <a:r>
              <a:rPr lang="en-US" sz="3200" b="1" dirty="0">
                <a:solidFill>
                  <a:schemeClr val="accent1">
                    <a:lumMod val="75000"/>
                  </a:schemeClr>
                </a:solidFill>
                <a:latin typeface="+mn-lt"/>
              </a:rPr>
              <a:t>Potential Impact</a:t>
            </a:r>
          </a:p>
        </p:txBody>
      </p:sp>
      <p:sp>
        <p:nvSpPr>
          <p:cNvPr id="3" name="Content Placeholder 2">
            <a:extLst>
              <a:ext uri="{FF2B5EF4-FFF2-40B4-BE49-F238E27FC236}">
                <a16:creationId xmlns:a16="http://schemas.microsoft.com/office/drawing/2014/main" id="{BB8ED8DD-FAE0-4A4E-B698-E3C4461DC540}"/>
              </a:ext>
            </a:extLst>
          </p:cNvPr>
          <p:cNvSpPr>
            <a:spLocks noGrp="1"/>
          </p:cNvSpPr>
          <p:nvPr>
            <p:ph idx="1"/>
          </p:nvPr>
        </p:nvSpPr>
        <p:spPr>
          <a:xfrm>
            <a:off x="342900" y="914400"/>
            <a:ext cx="8458200" cy="5562600"/>
          </a:xfrm>
        </p:spPr>
        <p:txBody>
          <a:bodyPr>
            <a:noAutofit/>
          </a:bodyPr>
          <a:lstStyle/>
          <a:p>
            <a:pPr marL="0" indent="0">
              <a:buNone/>
            </a:pPr>
            <a:r>
              <a:rPr lang="en-US" sz="2000" dirty="0">
                <a:solidFill>
                  <a:srgbClr val="4A4343"/>
                </a:solidFill>
                <a:latin typeface="Times New Roman" panose="02020603050405020304" pitchFamily="18" charset="0"/>
                <a:cs typeface="Times New Roman" panose="02020603050405020304" pitchFamily="18" charset="0"/>
              </a:rPr>
              <a:t>If successful, NPS new core-shell manufacturing process would enable production of low cost, high energy density batteries that improve the driving range and lifespan of EVs, thus making EVs more affordable and attractive to consumers.</a:t>
            </a:r>
          </a:p>
          <a:p>
            <a:pPr marL="0" indent="0">
              <a:buNone/>
            </a:pPr>
            <a:endParaRPr lang="en-US" sz="2000" dirty="0">
              <a:solidFill>
                <a:srgbClr val="4A4343"/>
              </a:solidFill>
              <a:latin typeface="Times New Roman" panose="02020603050405020304" pitchFamily="18" charset="0"/>
              <a:cs typeface="Times New Roman" panose="02020603050405020304" pitchFamily="18" charset="0"/>
            </a:endParaRPr>
          </a:p>
          <a:p>
            <a:pPr marL="0" indent="0">
              <a:buNone/>
            </a:pPr>
            <a:r>
              <a:rPr lang="en-US" sz="2000" b="1" dirty="0">
                <a:solidFill>
                  <a:schemeClr val="accent1">
                    <a:lumMod val="75000"/>
                  </a:schemeClr>
                </a:solidFill>
                <a:latin typeface="Times New Roman" panose="02020603050405020304" pitchFamily="18" charset="0"/>
                <a:cs typeface="Times New Roman" panose="02020603050405020304" pitchFamily="18" charset="0"/>
              </a:rPr>
              <a:t>Security: </a:t>
            </a:r>
          </a:p>
          <a:p>
            <a:pPr marL="0" indent="0">
              <a:buNone/>
            </a:pPr>
            <a:r>
              <a:rPr lang="en-US" sz="2000" dirty="0">
                <a:solidFill>
                  <a:srgbClr val="4A4343"/>
                </a:solidFill>
                <a:latin typeface="Times New Roman" panose="02020603050405020304" pitchFamily="18" charset="0"/>
                <a:cs typeface="Times New Roman" panose="02020603050405020304" pitchFamily="18" charset="0"/>
              </a:rPr>
              <a:t>Increased use of EVs would decrease US. dependence on foreign oil-the transportation sector is the dominant source of this dependence.</a:t>
            </a:r>
          </a:p>
          <a:p>
            <a:pPr marL="0" indent="0">
              <a:buNone/>
            </a:pPr>
            <a:r>
              <a:rPr lang="en-US" sz="2000" b="1" dirty="0">
                <a:solidFill>
                  <a:schemeClr val="accent1">
                    <a:lumMod val="75000"/>
                  </a:schemeClr>
                </a:solidFill>
                <a:latin typeface="Times New Roman" panose="02020603050405020304" pitchFamily="18" charset="0"/>
                <a:cs typeface="Times New Roman" panose="02020603050405020304" pitchFamily="18" charset="0"/>
              </a:rPr>
              <a:t>Environment: </a:t>
            </a:r>
          </a:p>
          <a:p>
            <a:pPr marL="0" indent="0">
              <a:buNone/>
            </a:pPr>
            <a:r>
              <a:rPr lang="en-US" sz="2000" dirty="0">
                <a:solidFill>
                  <a:srgbClr val="4A4343"/>
                </a:solidFill>
                <a:latin typeface="Times New Roman" panose="02020603050405020304" pitchFamily="18" charset="0"/>
                <a:cs typeface="Times New Roman" panose="02020603050405020304" pitchFamily="18" charset="0"/>
              </a:rPr>
              <a:t>Greater use of EVs would reduce greenhouse gas emissions, 28% of which come from the transportation sector.</a:t>
            </a:r>
          </a:p>
          <a:p>
            <a:pPr marL="0" indent="0">
              <a:buNone/>
            </a:pPr>
            <a:r>
              <a:rPr lang="en-US" sz="2000" b="1" dirty="0">
                <a:solidFill>
                  <a:schemeClr val="accent1">
                    <a:lumMod val="75000"/>
                  </a:schemeClr>
                </a:solidFill>
                <a:latin typeface="Times New Roman" panose="02020603050405020304" pitchFamily="18" charset="0"/>
                <a:cs typeface="Times New Roman" panose="02020603050405020304" pitchFamily="18" charset="0"/>
              </a:rPr>
              <a:t>Economy:</a:t>
            </a:r>
            <a:r>
              <a:rPr lang="en-US" sz="2000" b="1" dirty="0">
                <a:solidFill>
                  <a:srgbClr val="F8AD38"/>
                </a:solidFill>
                <a:latin typeface="Times New Roman" panose="02020603050405020304" pitchFamily="18" charset="0"/>
                <a:cs typeface="Times New Roman" panose="02020603050405020304" pitchFamily="18" charset="0"/>
              </a:rPr>
              <a:t> </a:t>
            </a:r>
          </a:p>
          <a:p>
            <a:pPr marL="0" indent="0">
              <a:buNone/>
            </a:pPr>
            <a:r>
              <a:rPr lang="en-US" sz="2000" dirty="0">
                <a:solidFill>
                  <a:srgbClr val="4A4343"/>
                </a:solidFill>
                <a:latin typeface="Times New Roman" panose="02020603050405020304" pitchFamily="18" charset="0"/>
                <a:cs typeface="Times New Roman" panose="02020603050405020304" pitchFamily="18" charset="0"/>
              </a:rPr>
              <a:t>This battery with the NPS core-shell anode would enable an EV to travel from Chicago to St. Louis (300 miles) on a single charge, for less than $10 on average.</a:t>
            </a:r>
            <a:endParaRPr lang="en-US" sz="2000" dirty="0"/>
          </a:p>
        </p:txBody>
      </p:sp>
    </p:spTree>
    <p:extLst>
      <p:ext uri="{BB962C8B-B14F-4D97-AF65-F5344CB8AC3E}">
        <p14:creationId xmlns:p14="http://schemas.microsoft.com/office/powerpoint/2010/main" val="1587668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349" y="152400"/>
            <a:ext cx="8123902" cy="731838"/>
          </a:xfrm>
        </p:spPr>
        <p:txBody>
          <a:bodyPr>
            <a:normAutofit/>
          </a:bodyPr>
          <a:lstStyle/>
          <a:p>
            <a:r>
              <a:rPr lang="en-US" sz="3200" b="1" dirty="0">
                <a:solidFill>
                  <a:schemeClr val="accent1">
                    <a:lumMod val="75000"/>
                  </a:schemeClr>
                </a:solidFill>
                <a:latin typeface="+mn-lt"/>
                <a:cs typeface="Times New Roman" panose="02020603050405020304" pitchFamily="18" charset="0"/>
              </a:rPr>
              <a:t>High Cost of Core-shell Silicon Anodes </a:t>
            </a:r>
          </a:p>
        </p:txBody>
      </p:sp>
      <p:sp>
        <p:nvSpPr>
          <p:cNvPr id="3" name="Content Placeholder 2"/>
          <p:cNvSpPr>
            <a:spLocks noGrp="1"/>
          </p:cNvSpPr>
          <p:nvPr>
            <p:ph idx="1"/>
          </p:nvPr>
        </p:nvSpPr>
        <p:spPr>
          <a:xfrm>
            <a:off x="205819" y="1219200"/>
            <a:ext cx="8542432" cy="4572000"/>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Pure silicon anodes suffer from a large volume expansion of up to 400% during Li intercalation and extraction. Such disadvantage demands reinforcement development of the surrogate silicon anode. </a:t>
            </a:r>
            <a:r>
              <a:rPr lang="en-US" sz="2400" dirty="0" err="1">
                <a:latin typeface="Times New Roman" panose="02020603050405020304" pitchFamily="18" charset="0"/>
                <a:cs typeface="Times New Roman" panose="02020603050405020304" pitchFamily="18" charset="0"/>
              </a:rPr>
              <a:t>Sila</a:t>
            </a:r>
            <a:r>
              <a:rPr lang="en-US" sz="2400" dirty="0">
                <a:latin typeface="Times New Roman" panose="02020603050405020304" pitchFamily="18" charset="0"/>
                <a:cs typeface="Times New Roman" panose="02020603050405020304" pitchFamily="18" charset="0"/>
              </a:rPr>
              <a:t> Nanotechnologies answered to this demand developing anode  that consists of the arrays of the active components and voids. Each active component comprised carbon nanofiber core and silicon shell.  Silicon shell is designated with thickness that can provide a controlled and directed inward expansion during alloying with Li ions.  Each void is designed to accommodate such expansion and eliminate collisions with other active components inside the array. Size of voids is also designed to secure electrical contact during expansion during charging and contraction during discharging.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99DF5-18E1-49DA-A957-40EFE6D3F43B}"/>
              </a:ext>
            </a:extLst>
          </p:cNvPr>
          <p:cNvSpPr>
            <a:spLocks noGrp="1"/>
          </p:cNvSpPr>
          <p:nvPr>
            <p:ph type="ctrTitle"/>
          </p:nvPr>
        </p:nvSpPr>
        <p:spPr>
          <a:xfrm>
            <a:off x="685800" y="2144792"/>
            <a:ext cx="7849200" cy="1470025"/>
          </a:xfrm>
        </p:spPr>
        <p:txBody>
          <a:bodyPr/>
          <a:lstStyle/>
          <a:p>
            <a:r>
              <a:rPr lang="en-US" dirty="0"/>
              <a:t>j</a:t>
            </a:r>
          </a:p>
        </p:txBody>
      </p:sp>
      <p:sp>
        <p:nvSpPr>
          <p:cNvPr id="3" name="Subtitle 2">
            <a:extLst>
              <a:ext uri="{FF2B5EF4-FFF2-40B4-BE49-F238E27FC236}">
                <a16:creationId xmlns:a16="http://schemas.microsoft.com/office/drawing/2014/main" id="{F10D96D7-EE52-461F-A694-9293B30D2C4E}"/>
              </a:ext>
            </a:extLst>
          </p:cNvPr>
          <p:cNvSpPr>
            <a:spLocks noGrp="1"/>
          </p:cNvSpPr>
          <p:nvPr>
            <p:ph type="subTitle" idx="1"/>
          </p:nvPr>
        </p:nvSpPr>
        <p:spPr>
          <a:xfrm>
            <a:off x="1219200" y="5505270"/>
            <a:ext cx="7075962" cy="1200330"/>
          </a:xfrm>
        </p:spPr>
        <p:txBody>
          <a:bodyPr>
            <a:normAutofit/>
          </a:bodyPr>
          <a:lstStyle/>
          <a:p>
            <a:r>
              <a:rPr lang="en-US" sz="2400" dirty="0">
                <a:solidFill>
                  <a:schemeClr val="tx1"/>
                </a:solidFill>
                <a:latin typeface="Times New Roman" panose="02020603050405020304" pitchFamily="18" charset="0"/>
                <a:cs typeface="Times New Roman" panose="02020603050405020304" pitchFamily="18" charset="0"/>
              </a:rPr>
              <a:t>Fig. 1 Micro-picture of Carbon Nanofiber (core)</a:t>
            </a:r>
          </a:p>
          <a:p>
            <a:r>
              <a:rPr lang="en-US" sz="2400" dirty="0">
                <a:solidFill>
                  <a:schemeClr val="tx1"/>
                </a:solidFill>
                <a:latin typeface="Times New Roman" panose="02020603050405020304" pitchFamily="18" charset="0"/>
                <a:cs typeface="Times New Roman" panose="02020603050405020304" pitchFamily="18" charset="0"/>
              </a:rPr>
              <a:t>encapsulated by silicon (shell)</a:t>
            </a:r>
          </a:p>
        </p:txBody>
      </p:sp>
      <p:pic>
        <p:nvPicPr>
          <p:cNvPr id="4" name="Picture 3">
            <a:extLst>
              <a:ext uri="{FF2B5EF4-FFF2-40B4-BE49-F238E27FC236}">
                <a16:creationId xmlns:a16="http://schemas.microsoft.com/office/drawing/2014/main" id="{6BE28F92-E892-4493-B0EE-68FBC5AD251F}"/>
              </a:ext>
            </a:extLst>
          </p:cNvPr>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226587" y="1005396"/>
            <a:ext cx="6248399" cy="4419599"/>
          </a:xfrm>
          <a:prstGeom prst="rect">
            <a:avLst/>
          </a:prstGeom>
          <a:noFill/>
          <a:ln>
            <a:noFill/>
          </a:ln>
        </p:spPr>
      </p:pic>
      <mc:AlternateContent xmlns:mc="http://schemas.openxmlformats.org/markup-compatibility/2006" xmlns:p14="http://schemas.microsoft.com/office/powerpoint/2010/main">
        <mc:Choice Requires="p14">
          <p:contentPart p14:bwMode="auto" r:id="rId4">
            <p14:nvContentPartPr>
              <p14:cNvPr id="31" name="Ink 30">
                <a:extLst>
                  <a:ext uri="{FF2B5EF4-FFF2-40B4-BE49-F238E27FC236}">
                    <a16:creationId xmlns:a16="http://schemas.microsoft.com/office/drawing/2014/main" id="{8B6F3A91-D50D-4815-AB78-3A89AC367F60}"/>
                  </a:ext>
                </a:extLst>
              </p14:cNvPr>
              <p14:cNvContentPartPr/>
              <p14:nvPr/>
            </p14:nvContentPartPr>
            <p14:xfrm>
              <a:off x="6010602" y="3492874"/>
              <a:ext cx="2447598" cy="344769"/>
            </p14:xfrm>
          </p:contentPart>
        </mc:Choice>
        <mc:Fallback xmlns="">
          <p:pic>
            <p:nvPicPr>
              <p:cNvPr id="31" name="Ink 30">
                <a:extLst>
                  <a:ext uri="{FF2B5EF4-FFF2-40B4-BE49-F238E27FC236}">
                    <a16:creationId xmlns:a16="http://schemas.microsoft.com/office/drawing/2014/main" id="{8B6F3A91-D50D-4815-AB78-3A89AC367F60}"/>
                  </a:ext>
                </a:extLst>
              </p:cNvPr>
              <p:cNvPicPr/>
              <p:nvPr/>
            </p:nvPicPr>
            <p:blipFill>
              <a:blip r:embed="rId5"/>
              <a:stretch>
                <a:fillRect/>
              </a:stretch>
            </p:blipFill>
            <p:spPr>
              <a:xfrm>
                <a:off x="5956603" y="3384909"/>
                <a:ext cx="2555236" cy="560340"/>
              </a:xfrm>
              <a:prstGeom prst="rect">
                <a:avLst/>
              </a:prstGeom>
            </p:spPr>
          </p:pic>
        </mc:Fallback>
      </mc:AlternateContent>
      <p:sp>
        <p:nvSpPr>
          <p:cNvPr id="32" name="TextBox 31">
            <a:extLst>
              <a:ext uri="{FF2B5EF4-FFF2-40B4-BE49-F238E27FC236}">
                <a16:creationId xmlns:a16="http://schemas.microsoft.com/office/drawing/2014/main" id="{9498CB65-E478-450B-B02C-F84B594DA935}"/>
              </a:ext>
            </a:extLst>
          </p:cNvPr>
          <p:cNvSpPr txBox="1"/>
          <p:nvPr/>
        </p:nvSpPr>
        <p:spPr>
          <a:xfrm>
            <a:off x="7620000" y="2197433"/>
            <a:ext cx="1295400" cy="830997"/>
          </a:xfrm>
          <a:prstGeom prst="rect">
            <a:avLst/>
          </a:prstGeom>
          <a:noFill/>
        </p:spPr>
        <p:txBody>
          <a:bodyPr wrap="square" rtlCol="0">
            <a:spAutoFit/>
          </a:bodyPr>
          <a:lstStyle/>
          <a:p>
            <a:r>
              <a:rPr lang="en-US" sz="1600" dirty="0">
                <a:solidFill>
                  <a:srgbClr val="FF0000"/>
                </a:solidFill>
              </a:rPr>
              <a:t>CARBON</a:t>
            </a:r>
          </a:p>
          <a:p>
            <a:r>
              <a:rPr lang="en-US" sz="1600" dirty="0">
                <a:solidFill>
                  <a:srgbClr val="FF0000"/>
                </a:solidFill>
                <a:latin typeface="Times New Roman" panose="02020603050405020304" pitchFamily="18" charset="0"/>
                <a:cs typeface="Times New Roman" panose="02020603050405020304" pitchFamily="18" charset="0"/>
              </a:rPr>
              <a:t>NANO-</a:t>
            </a:r>
          </a:p>
          <a:p>
            <a:r>
              <a:rPr lang="en-US" sz="1600" dirty="0">
                <a:solidFill>
                  <a:srgbClr val="FF0000"/>
                </a:solidFill>
              </a:rPr>
              <a:t>FIBER CORE</a:t>
            </a:r>
          </a:p>
        </p:txBody>
      </p:sp>
      <mc:AlternateContent xmlns:mc="http://schemas.openxmlformats.org/markup-compatibility/2006" xmlns:p14="http://schemas.microsoft.com/office/powerpoint/2010/main">
        <mc:Choice Requires="p14">
          <p:contentPart p14:bwMode="auto" r:id="rId6">
            <p14:nvContentPartPr>
              <p14:cNvPr id="59" name="Ink 58">
                <a:extLst>
                  <a:ext uri="{FF2B5EF4-FFF2-40B4-BE49-F238E27FC236}">
                    <a16:creationId xmlns:a16="http://schemas.microsoft.com/office/drawing/2014/main" id="{DD732FA0-7ACD-4182-9178-90E9455FC802}"/>
                  </a:ext>
                </a:extLst>
              </p14:cNvPr>
              <p14:cNvContentPartPr/>
              <p14:nvPr/>
            </p14:nvContentPartPr>
            <p14:xfrm>
              <a:off x="6001242" y="1433005"/>
              <a:ext cx="2199600" cy="240480"/>
            </p14:xfrm>
          </p:contentPart>
        </mc:Choice>
        <mc:Fallback xmlns="">
          <p:pic>
            <p:nvPicPr>
              <p:cNvPr id="59" name="Ink 58">
                <a:extLst>
                  <a:ext uri="{FF2B5EF4-FFF2-40B4-BE49-F238E27FC236}">
                    <a16:creationId xmlns:a16="http://schemas.microsoft.com/office/drawing/2014/main" id="{DD732FA0-7ACD-4182-9178-90E9455FC802}"/>
                  </a:ext>
                </a:extLst>
              </p:cNvPr>
              <p:cNvPicPr/>
              <p:nvPr/>
            </p:nvPicPr>
            <p:blipFill>
              <a:blip r:embed="rId7"/>
              <a:stretch>
                <a:fillRect/>
              </a:stretch>
            </p:blipFill>
            <p:spPr>
              <a:xfrm>
                <a:off x="5947233" y="1325166"/>
                <a:ext cx="2307258" cy="45579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1" name="Ink 60">
                <a:extLst>
                  <a:ext uri="{FF2B5EF4-FFF2-40B4-BE49-F238E27FC236}">
                    <a16:creationId xmlns:a16="http://schemas.microsoft.com/office/drawing/2014/main" id="{5C0602B6-42BC-4899-96FC-9D031E476BB7}"/>
                  </a:ext>
                </a:extLst>
              </p14:cNvPr>
              <p14:cNvContentPartPr/>
              <p14:nvPr/>
            </p14:nvContentPartPr>
            <p14:xfrm>
              <a:off x="6095562" y="1165054"/>
              <a:ext cx="207720" cy="41040"/>
            </p14:xfrm>
          </p:contentPart>
        </mc:Choice>
        <mc:Fallback xmlns="">
          <p:pic>
            <p:nvPicPr>
              <p:cNvPr id="61" name="Ink 60">
                <a:extLst>
                  <a:ext uri="{FF2B5EF4-FFF2-40B4-BE49-F238E27FC236}">
                    <a16:creationId xmlns:a16="http://schemas.microsoft.com/office/drawing/2014/main" id="{5C0602B6-42BC-4899-96FC-9D031E476BB7}"/>
                  </a:ext>
                </a:extLst>
              </p:cNvPr>
              <p:cNvPicPr/>
              <p:nvPr/>
            </p:nvPicPr>
            <p:blipFill>
              <a:blip r:embed="rId14"/>
              <a:stretch>
                <a:fillRect/>
              </a:stretch>
            </p:blipFill>
            <p:spPr>
              <a:xfrm>
                <a:off x="6041922" y="1057054"/>
                <a:ext cx="3153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0" name="Ink 59">
                <a:extLst>
                  <a:ext uri="{FF2B5EF4-FFF2-40B4-BE49-F238E27FC236}">
                    <a16:creationId xmlns:a16="http://schemas.microsoft.com/office/drawing/2014/main" id="{7C792592-EC72-4639-AB0A-8D8A20F465ED}"/>
                  </a:ext>
                </a:extLst>
              </p14:cNvPr>
              <p14:cNvContentPartPr/>
              <p14:nvPr/>
            </p14:nvContentPartPr>
            <p14:xfrm>
              <a:off x="5985847" y="1226268"/>
              <a:ext cx="212400" cy="52560"/>
            </p14:xfrm>
          </p:contentPart>
        </mc:Choice>
        <mc:Fallback xmlns="">
          <p:pic>
            <p:nvPicPr>
              <p:cNvPr id="60" name="Ink 59">
                <a:extLst>
                  <a:ext uri="{FF2B5EF4-FFF2-40B4-BE49-F238E27FC236}">
                    <a16:creationId xmlns:a16="http://schemas.microsoft.com/office/drawing/2014/main" id="{7C792592-EC72-4639-AB0A-8D8A20F465ED}"/>
                  </a:ext>
                </a:extLst>
              </p:cNvPr>
              <p:cNvPicPr/>
              <p:nvPr/>
            </p:nvPicPr>
            <p:blipFill>
              <a:blip r:embed="rId16"/>
              <a:stretch>
                <a:fillRect/>
              </a:stretch>
            </p:blipFill>
            <p:spPr>
              <a:xfrm>
                <a:off x="5931847" y="1118268"/>
                <a:ext cx="32004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6" name="Ink 55">
                <a:extLst>
                  <a:ext uri="{FF2B5EF4-FFF2-40B4-BE49-F238E27FC236}">
                    <a16:creationId xmlns:a16="http://schemas.microsoft.com/office/drawing/2014/main" id="{508ADDE2-D8D0-4579-963A-59A5A347569B}"/>
                  </a:ext>
                </a:extLst>
              </p14:cNvPr>
              <p14:cNvContentPartPr/>
              <p14:nvPr/>
            </p14:nvContentPartPr>
            <p14:xfrm>
              <a:off x="6095922" y="1232374"/>
              <a:ext cx="106560" cy="3240"/>
            </p14:xfrm>
          </p:contentPart>
        </mc:Choice>
        <mc:Fallback xmlns="">
          <p:pic>
            <p:nvPicPr>
              <p:cNvPr id="56" name="Ink 55">
                <a:extLst>
                  <a:ext uri="{FF2B5EF4-FFF2-40B4-BE49-F238E27FC236}">
                    <a16:creationId xmlns:a16="http://schemas.microsoft.com/office/drawing/2014/main" id="{508ADDE2-D8D0-4579-963A-59A5A347569B}"/>
                  </a:ext>
                </a:extLst>
              </p:cNvPr>
              <p:cNvPicPr/>
              <p:nvPr/>
            </p:nvPicPr>
            <p:blipFill>
              <a:blip r:embed="rId18"/>
              <a:stretch>
                <a:fillRect/>
              </a:stretch>
            </p:blipFill>
            <p:spPr>
              <a:xfrm>
                <a:off x="6041922" y="1124374"/>
                <a:ext cx="2142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8" name="Ink 47">
                <a:extLst>
                  <a:ext uri="{FF2B5EF4-FFF2-40B4-BE49-F238E27FC236}">
                    <a16:creationId xmlns:a16="http://schemas.microsoft.com/office/drawing/2014/main" id="{20BFDC24-CF92-474C-BFFC-46B1935062E5}"/>
                  </a:ext>
                </a:extLst>
              </p14:cNvPr>
              <p14:cNvContentPartPr/>
              <p14:nvPr/>
            </p14:nvContentPartPr>
            <p14:xfrm>
              <a:off x="6150642" y="1271974"/>
              <a:ext cx="210600" cy="67680"/>
            </p14:xfrm>
          </p:contentPart>
        </mc:Choice>
        <mc:Fallback xmlns="">
          <p:pic>
            <p:nvPicPr>
              <p:cNvPr id="48" name="Ink 47">
                <a:extLst>
                  <a:ext uri="{FF2B5EF4-FFF2-40B4-BE49-F238E27FC236}">
                    <a16:creationId xmlns:a16="http://schemas.microsoft.com/office/drawing/2014/main" id="{20BFDC24-CF92-474C-BFFC-46B1935062E5}"/>
                  </a:ext>
                </a:extLst>
              </p:cNvPr>
              <p:cNvPicPr/>
              <p:nvPr/>
            </p:nvPicPr>
            <p:blipFill>
              <a:blip r:embed="rId20"/>
              <a:stretch>
                <a:fillRect/>
              </a:stretch>
            </p:blipFill>
            <p:spPr>
              <a:xfrm>
                <a:off x="6097002" y="1164334"/>
                <a:ext cx="31824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2" name="Ink 61">
                <a:extLst>
                  <a:ext uri="{FF2B5EF4-FFF2-40B4-BE49-F238E27FC236}">
                    <a16:creationId xmlns:a16="http://schemas.microsoft.com/office/drawing/2014/main" id="{543ADA90-48F8-4509-949D-D67BC88EA3E0}"/>
                  </a:ext>
                </a:extLst>
              </p14:cNvPr>
              <p14:cNvContentPartPr/>
              <p14:nvPr/>
            </p14:nvContentPartPr>
            <p14:xfrm>
              <a:off x="5810262" y="3341112"/>
              <a:ext cx="457560" cy="914464"/>
            </p14:xfrm>
          </p:contentPart>
        </mc:Choice>
        <mc:Fallback xmlns="">
          <p:pic>
            <p:nvPicPr>
              <p:cNvPr id="62" name="Ink 61">
                <a:extLst>
                  <a:ext uri="{FF2B5EF4-FFF2-40B4-BE49-F238E27FC236}">
                    <a16:creationId xmlns:a16="http://schemas.microsoft.com/office/drawing/2014/main" id="{543ADA90-48F8-4509-949D-D67BC88EA3E0}"/>
                  </a:ext>
                </a:extLst>
              </p:cNvPr>
              <p:cNvPicPr/>
              <p:nvPr/>
            </p:nvPicPr>
            <p:blipFill>
              <a:blip r:embed="rId22"/>
              <a:stretch>
                <a:fillRect/>
              </a:stretch>
            </p:blipFill>
            <p:spPr>
              <a:xfrm>
                <a:off x="5738205" y="3197159"/>
                <a:ext cx="601313" cy="1202011"/>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3" name="Ink 62">
                <a:extLst>
                  <a:ext uri="{FF2B5EF4-FFF2-40B4-BE49-F238E27FC236}">
                    <a16:creationId xmlns:a16="http://schemas.microsoft.com/office/drawing/2014/main" id="{59364425-D2A5-4830-B5F3-B058F4821921}"/>
                  </a:ext>
                </a:extLst>
              </p14:cNvPr>
              <p14:cNvContentPartPr/>
              <p14:nvPr/>
            </p14:nvContentPartPr>
            <p14:xfrm flipV="1">
              <a:off x="5810262" y="1505973"/>
              <a:ext cx="228780" cy="234519"/>
            </p14:xfrm>
          </p:contentPart>
        </mc:Choice>
        <mc:Fallback xmlns="">
          <p:pic>
            <p:nvPicPr>
              <p:cNvPr id="63" name="Ink 62">
                <a:extLst>
                  <a:ext uri="{FF2B5EF4-FFF2-40B4-BE49-F238E27FC236}">
                    <a16:creationId xmlns:a16="http://schemas.microsoft.com/office/drawing/2014/main" id="{59364425-D2A5-4830-B5F3-B058F4821921}"/>
                  </a:ext>
                </a:extLst>
              </p:cNvPr>
              <p:cNvPicPr/>
              <p:nvPr/>
            </p:nvPicPr>
            <p:blipFill>
              <a:blip r:embed="rId24"/>
              <a:stretch>
                <a:fillRect/>
              </a:stretch>
            </p:blipFill>
            <p:spPr>
              <a:xfrm flipV="1">
                <a:off x="5738319" y="1361875"/>
                <a:ext cx="372307" cy="522354"/>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5" name="Ink 64">
                <a:extLst>
                  <a:ext uri="{FF2B5EF4-FFF2-40B4-BE49-F238E27FC236}">
                    <a16:creationId xmlns:a16="http://schemas.microsoft.com/office/drawing/2014/main" id="{33D00BF6-3CA3-4652-B4CC-BA5D10E660AD}"/>
                  </a:ext>
                </a:extLst>
              </p14:cNvPr>
              <p14:cNvContentPartPr/>
              <p14:nvPr/>
            </p14:nvContentPartPr>
            <p14:xfrm>
              <a:off x="5715942" y="1577005"/>
              <a:ext cx="75600" cy="96480"/>
            </p14:xfrm>
          </p:contentPart>
        </mc:Choice>
        <mc:Fallback xmlns="">
          <p:pic>
            <p:nvPicPr>
              <p:cNvPr id="65" name="Ink 64">
                <a:extLst>
                  <a:ext uri="{FF2B5EF4-FFF2-40B4-BE49-F238E27FC236}">
                    <a16:creationId xmlns:a16="http://schemas.microsoft.com/office/drawing/2014/main" id="{33D00BF6-3CA3-4652-B4CC-BA5D10E660AD}"/>
                  </a:ext>
                </a:extLst>
              </p:cNvPr>
              <p:cNvPicPr/>
              <p:nvPr/>
            </p:nvPicPr>
            <p:blipFill>
              <a:blip r:embed="rId26"/>
              <a:stretch>
                <a:fillRect/>
              </a:stretch>
            </p:blipFill>
            <p:spPr>
              <a:xfrm>
                <a:off x="5643942" y="1433005"/>
                <a:ext cx="21924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8" name="Ink 67">
                <a:extLst>
                  <a:ext uri="{FF2B5EF4-FFF2-40B4-BE49-F238E27FC236}">
                    <a16:creationId xmlns:a16="http://schemas.microsoft.com/office/drawing/2014/main" id="{BAECAA40-3FFB-4948-95D2-3EFA8D176F40}"/>
                  </a:ext>
                </a:extLst>
              </p14:cNvPr>
              <p14:cNvContentPartPr/>
              <p14:nvPr/>
            </p14:nvContentPartPr>
            <p14:xfrm>
              <a:off x="5989722" y="1550254"/>
              <a:ext cx="39240" cy="37800"/>
            </p14:xfrm>
          </p:contentPart>
        </mc:Choice>
        <mc:Fallback xmlns="">
          <p:pic>
            <p:nvPicPr>
              <p:cNvPr id="68" name="Ink 67">
                <a:extLst>
                  <a:ext uri="{FF2B5EF4-FFF2-40B4-BE49-F238E27FC236}">
                    <a16:creationId xmlns:a16="http://schemas.microsoft.com/office/drawing/2014/main" id="{BAECAA40-3FFB-4948-95D2-3EFA8D176F40}"/>
                  </a:ext>
                </a:extLst>
              </p:cNvPr>
              <p:cNvPicPr/>
              <p:nvPr/>
            </p:nvPicPr>
            <p:blipFill>
              <a:blip r:embed="rId28"/>
              <a:stretch>
                <a:fillRect/>
              </a:stretch>
            </p:blipFill>
            <p:spPr>
              <a:xfrm>
                <a:off x="5917722" y="1405233"/>
                <a:ext cx="182880" cy="328206"/>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9" name="Ink 68">
                <a:extLst>
                  <a:ext uri="{FF2B5EF4-FFF2-40B4-BE49-F238E27FC236}">
                    <a16:creationId xmlns:a16="http://schemas.microsoft.com/office/drawing/2014/main" id="{AA2935BA-F3C4-4B91-9E21-9ADC3FE2D55B}"/>
                  </a:ext>
                </a:extLst>
              </p14:cNvPr>
              <p14:cNvContentPartPr/>
              <p14:nvPr/>
            </p14:nvContentPartPr>
            <p14:xfrm>
              <a:off x="6029682" y="1590214"/>
              <a:ext cx="28080" cy="21600"/>
            </p14:xfrm>
          </p:contentPart>
        </mc:Choice>
        <mc:Fallback xmlns="">
          <p:pic>
            <p:nvPicPr>
              <p:cNvPr id="69" name="Ink 68">
                <a:extLst>
                  <a:ext uri="{FF2B5EF4-FFF2-40B4-BE49-F238E27FC236}">
                    <a16:creationId xmlns:a16="http://schemas.microsoft.com/office/drawing/2014/main" id="{AA2935BA-F3C4-4B91-9E21-9ADC3FE2D55B}"/>
                  </a:ext>
                </a:extLst>
              </p:cNvPr>
              <p:cNvPicPr/>
              <p:nvPr/>
            </p:nvPicPr>
            <p:blipFill>
              <a:blip r:embed="rId36"/>
              <a:stretch>
                <a:fillRect/>
              </a:stretch>
            </p:blipFill>
            <p:spPr>
              <a:xfrm>
                <a:off x="5957682" y="1446214"/>
                <a:ext cx="171720" cy="309240"/>
              </a:xfrm>
              <a:prstGeom prst="rect">
                <a:avLst/>
              </a:prstGeom>
            </p:spPr>
          </p:pic>
        </mc:Fallback>
      </mc:AlternateContent>
      <p:sp>
        <p:nvSpPr>
          <p:cNvPr id="70" name="TextBox 69">
            <a:extLst>
              <a:ext uri="{FF2B5EF4-FFF2-40B4-BE49-F238E27FC236}">
                <a16:creationId xmlns:a16="http://schemas.microsoft.com/office/drawing/2014/main" id="{6C4F0C29-C351-43B0-97F4-961565E2F781}"/>
              </a:ext>
            </a:extLst>
          </p:cNvPr>
          <p:cNvSpPr txBox="1"/>
          <p:nvPr/>
        </p:nvSpPr>
        <p:spPr>
          <a:xfrm>
            <a:off x="7772399" y="649659"/>
            <a:ext cx="1329275" cy="861774"/>
          </a:xfrm>
          <a:prstGeom prst="rect">
            <a:avLst/>
          </a:prstGeom>
          <a:noFill/>
        </p:spPr>
        <p:txBody>
          <a:bodyPr wrap="square" rtlCol="0">
            <a:spAutoFit/>
          </a:bodyPr>
          <a:lstStyle/>
          <a:p>
            <a:r>
              <a:rPr lang="en-US" sz="1600" dirty="0">
                <a:solidFill>
                  <a:srgbClr val="FF0000"/>
                </a:solidFill>
                <a:latin typeface="Times New Roman" panose="02020603050405020304" pitchFamily="18" charset="0"/>
                <a:cs typeface="Times New Roman" panose="02020603050405020304" pitchFamily="18" charset="0"/>
              </a:rPr>
              <a:t>SILICON</a:t>
            </a:r>
          </a:p>
          <a:p>
            <a:r>
              <a:rPr lang="en-US" sz="1600" dirty="0">
                <a:solidFill>
                  <a:srgbClr val="FF0000"/>
                </a:solidFill>
                <a:latin typeface="Times New Roman" panose="02020603050405020304" pitchFamily="18" charset="0"/>
                <a:cs typeface="Times New Roman" panose="02020603050405020304" pitchFamily="18" charset="0"/>
              </a:rPr>
              <a:t>SHELL</a:t>
            </a:r>
          </a:p>
          <a:p>
            <a:endParaRPr lang="en-US" dirty="0"/>
          </a:p>
        </p:txBody>
      </p:sp>
      <p:sp>
        <p:nvSpPr>
          <p:cNvPr id="5" name="TextBox 4">
            <a:extLst>
              <a:ext uri="{FF2B5EF4-FFF2-40B4-BE49-F238E27FC236}">
                <a16:creationId xmlns:a16="http://schemas.microsoft.com/office/drawing/2014/main" id="{4E21F4A1-3811-4154-B0CD-06C80700BD34}"/>
              </a:ext>
            </a:extLst>
          </p:cNvPr>
          <p:cNvSpPr txBox="1"/>
          <p:nvPr/>
        </p:nvSpPr>
        <p:spPr>
          <a:xfrm>
            <a:off x="0" y="64884"/>
            <a:ext cx="9101674" cy="584775"/>
          </a:xfrm>
          <a:prstGeom prst="rect">
            <a:avLst/>
          </a:prstGeom>
          <a:noFill/>
        </p:spPr>
        <p:txBody>
          <a:bodyPr wrap="square" rtlCol="0">
            <a:spAutoFit/>
          </a:bodyPr>
          <a:lstStyle/>
          <a:p>
            <a:r>
              <a:rPr lang="en-US" sz="3200" dirty="0">
                <a:solidFill>
                  <a:schemeClr val="accent1">
                    <a:lumMod val="75000"/>
                  </a:schemeClr>
                </a:solidFill>
                <a:cs typeface="Times New Roman" panose="02020603050405020304" pitchFamily="18" charset="0"/>
              </a:rPr>
              <a:t>Core-shell composite - new solution for silicon anodes  </a:t>
            </a:r>
          </a:p>
        </p:txBody>
      </p:sp>
    </p:spTree>
    <p:extLst>
      <p:ext uri="{BB962C8B-B14F-4D97-AF65-F5344CB8AC3E}">
        <p14:creationId xmlns:p14="http://schemas.microsoft.com/office/powerpoint/2010/main" val="567065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3466B-55E9-4E41-B584-EAD503886DFF}"/>
              </a:ext>
            </a:extLst>
          </p:cNvPr>
          <p:cNvSpPr>
            <a:spLocks noGrp="1"/>
          </p:cNvSpPr>
          <p:nvPr>
            <p:ph type="title"/>
          </p:nvPr>
        </p:nvSpPr>
        <p:spPr>
          <a:xfrm>
            <a:off x="188920" y="990600"/>
            <a:ext cx="8766159" cy="2667000"/>
          </a:xfrm>
        </p:spPr>
        <p:txBody>
          <a:bodyPr>
            <a:noAutofit/>
          </a:bodyPr>
          <a:lstStyle/>
          <a:p>
            <a:pPr algn="l"/>
            <a:r>
              <a:rPr lang="en-US" sz="2400" dirty="0">
                <a:latin typeface="Times New Roman" panose="02020603050405020304" pitchFamily="18" charset="0"/>
                <a:cs typeface="Times New Roman" panose="02020603050405020304" pitchFamily="18" charset="0"/>
              </a:rPr>
              <a:t>Proposing the revolution design of the silicon-based anodes with core-shell composite </a:t>
            </a:r>
            <a:r>
              <a:rPr lang="en-US" sz="2400" dirty="0" err="1">
                <a:latin typeface="Times New Roman" panose="02020603050405020304" pitchFamily="18" charset="0"/>
                <a:cs typeface="Times New Roman" panose="02020603050405020304" pitchFamily="18" charset="0"/>
              </a:rPr>
              <a:t>Sila</a:t>
            </a:r>
            <a:r>
              <a:rPr lang="en-US" sz="2400" dirty="0">
                <a:latin typeface="Times New Roman" panose="02020603050405020304" pitchFamily="18" charset="0"/>
                <a:cs typeface="Times New Roman" panose="02020603050405020304" pitchFamily="18" charset="0"/>
              </a:rPr>
              <a:t> Nanotechnologies, nevertheless, did not develop the cost-effective method its fabrication.</a:t>
            </a:r>
            <a:br>
              <a:rPr lang="en-US" sz="2400" b="1"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In order to reach a total Si encapsulation </a:t>
            </a:r>
            <a:r>
              <a:rPr lang="en-US" sz="2400" dirty="0" err="1">
                <a:latin typeface="Times New Roman" panose="02020603050405020304" pitchFamily="18" charset="0"/>
                <a:cs typeface="Times New Roman" panose="02020603050405020304" pitchFamily="18" charset="0"/>
              </a:rPr>
              <a:t>Sila</a:t>
            </a:r>
            <a:r>
              <a:rPr lang="en-US" sz="2400" dirty="0">
                <a:latin typeface="Times New Roman" panose="02020603050405020304" pitchFamily="18" charset="0"/>
                <a:cs typeface="Times New Roman" panose="02020603050405020304" pitchFamily="18" charset="0"/>
              </a:rPr>
              <a:t> exposes CNFs in a forest-like arrangement to silicon flow during CVD process.  </a:t>
            </a:r>
          </a:p>
        </p:txBody>
      </p:sp>
      <p:pic>
        <p:nvPicPr>
          <p:cNvPr id="5" name="Content Placeholder 4">
            <a:extLst>
              <a:ext uri="{FF2B5EF4-FFF2-40B4-BE49-F238E27FC236}">
                <a16:creationId xmlns:a16="http://schemas.microsoft.com/office/drawing/2014/main" id="{5242FBEC-94FE-4732-8F45-2BED429CF7BF}"/>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10791" t="1325" r="13458" b="37349"/>
          <a:stretch/>
        </p:blipFill>
        <p:spPr bwMode="auto">
          <a:xfrm>
            <a:off x="1600200" y="3657600"/>
            <a:ext cx="6172200" cy="3140784"/>
          </a:xfrm>
          <a:prstGeom prst="rect">
            <a:avLst/>
          </a:prstGeom>
          <a:noFill/>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7C4A0CD2-C7CB-4495-BAE6-C565BC3B4CD6}"/>
              </a:ext>
            </a:extLst>
          </p:cNvPr>
          <p:cNvSpPr txBox="1"/>
          <p:nvPr/>
        </p:nvSpPr>
        <p:spPr>
          <a:xfrm>
            <a:off x="1850599" y="304800"/>
            <a:ext cx="5886450" cy="584775"/>
          </a:xfrm>
          <a:prstGeom prst="rect">
            <a:avLst/>
          </a:prstGeom>
          <a:noFill/>
        </p:spPr>
        <p:txBody>
          <a:bodyPr wrap="square" rtlCol="0">
            <a:spAutoFit/>
          </a:bodyPr>
          <a:lstStyle/>
          <a:p>
            <a:r>
              <a:rPr lang="en-US" sz="3200" b="1" dirty="0">
                <a:solidFill>
                  <a:schemeClr val="accent1">
                    <a:lumMod val="75000"/>
                  </a:schemeClr>
                </a:solidFill>
              </a:rPr>
              <a:t>Forest Architecture of Anodes</a:t>
            </a:r>
          </a:p>
        </p:txBody>
      </p:sp>
    </p:spTree>
    <p:extLst>
      <p:ext uri="{BB962C8B-B14F-4D97-AF65-F5344CB8AC3E}">
        <p14:creationId xmlns:p14="http://schemas.microsoft.com/office/powerpoint/2010/main" val="3895585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2DB21-1897-418D-B818-BEB1F5BBC59E}"/>
              </a:ext>
            </a:extLst>
          </p:cNvPr>
          <p:cNvSpPr>
            <a:spLocks noGrp="1"/>
          </p:cNvSpPr>
          <p:nvPr>
            <p:ph type="title"/>
          </p:nvPr>
        </p:nvSpPr>
        <p:spPr>
          <a:xfrm>
            <a:off x="76200" y="152400"/>
            <a:ext cx="8915400" cy="762000"/>
          </a:xfrm>
        </p:spPr>
        <p:txBody>
          <a:bodyPr>
            <a:noAutofit/>
          </a:bodyPr>
          <a:lstStyle/>
          <a:p>
            <a:r>
              <a:rPr lang="en-US" sz="2800" dirty="0">
                <a:solidFill>
                  <a:schemeClr val="accent1">
                    <a:lumMod val="75000"/>
                  </a:schemeClr>
                </a:solidFill>
              </a:rPr>
              <a:t>Why is it Expensive? Too many steps</a:t>
            </a:r>
            <a:br>
              <a:rPr lang="en-US" sz="2800" dirty="0">
                <a:solidFill>
                  <a:schemeClr val="accent1">
                    <a:lumMod val="75000"/>
                  </a:schemeClr>
                </a:solidFill>
              </a:rPr>
            </a:br>
            <a:r>
              <a:rPr lang="en-US" sz="2800" dirty="0">
                <a:solidFill>
                  <a:schemeClr val="accent1">
                    <a:lumMod val="75000"/>
                  </a:schemeClr>
                </a:solidFill>
              </a:rPr>
              <a:t>Multi-step </a:t>
            </a:r>
            <a:r>
              <a:rPr lang="en-US" sz="2800" dirty="0" err="1">
                <a:solidFill>
                  <a:schemeClr val="accent1">
                    <a:lumMod val="75000"/>
                  </a:schemeClr>
                </a:solidFill>
              </a:rPr>
              <a:t>Sila</a:t>
            </a:r>
            <a:r>
              <a:rPr lang="en-US" sz="2800" dirty="0">
                <a:solidFill>
                  <a:schemeClr val="accent1">
                    <a:lumMod val="75000"/>
                  </a:schemeClr>
                </a:solidFill>
              </a:rPr>
              <a:t> Process of fabrication of the Si/CNT anodes  </a:t>
            </a:r>
          </a:p>
        </p:txBody>
      </p:sp>
      <p:sp>
        <p:nvSpPr>
          <p:cNvPr id="3" name="Content Placeholder 2">
            <a:extLst>
              <a:ext uri="{FF2B5EF4-FFF2-40B4-BE49-F238E27FC236}">
                <a16:creationId xmlns:a16="http://schemas.microsoft.com/office/drawing/2014/main" id="{42C041C2-24FB-4A82-A920-4427F5BA3089}"/>
              </a:ext>
            </a:extLst>
          </p:cNvPr>
          <p:cNvSpPr>
            <a:spLocks noGrp="1"/>
          </p:cNvSpPr>
          <p:nvPr>
            <p:ph idx="1"/>
          </p:nvPr>
        </p:nvSpPr>
        <p:spPr>
          <a:xfrm>
            <a:off x="381000" y="990600"/>
            <a:ext cx="8458200" cy="5715000"/>
          </a:xfrm>
        </p:spPr>
        <p:txBody>
          <a:bodyPr>
            <a:noAutofit/>
          </a:bodyPr>
          <a:lstStyle/>
          <a:p>
            <a:pPr marL="0" indent="0">
              <a:buNone/>
            </a:pPr>
            <a:r>
              <a:rPr lang="en-US" sz="2000" dirty="0">
                <a:latin typeface="Times New Roman" panose="02020603050405020304" pitchFamily="18" charset="0"/>
                <a:cs typeface="Times New Roman" panose="02020603050405020304" pitchFamily="18" charset="0"/>
              </a:rPr>
              <a:t>1. </a:t>
            </a:r>
            <a:r>
              <a:rPr lang="en-US" sz="2000" b="1" dirty="0">
                <a:latin typeface="Times New Roman" panose="02020603050405020304" pitchFamily="18" charset="0"/>
                <a:cs typeface="Times New Roman" panose="02020603050405020304" pitchFamily="18" charset="0"/>
              </a:rPr>
              <a:t>False Substrate </a:t>
            </a:r>
            <a:r>
              <a:rPr lang="en-US" sz="2000" dirty="0">
                <a:latin typeface="Times New Roman" panose="02020603050405020304" pitchFamily="18" charset="0"/>
                <a:cs typeface="Times New Roman" panose="02020603050405020304" pitchFamily="18" charset="0"/>
              </a:rPr>
              <a:t>Iron nanoparticles are initially distributed on the false substrate (quartz) as seeds or CNT growth. </a:t>
            </a:r>
          </a:p>
          <a:p>
            <a:pPr marL="0" indent="0">
              <a:buNone/>
            </a:pPr>
            <a:r>
              <a:rPr lang="en-US" sz="2000" dirty="0">
                <a:latin typeface="Times New Roman" panose="02020603050405020304" pitchFamily="18" charset="0"/>
                <a:cs typeface="Times New Roman" panose="02020603050405020304" pitchFamily="18" charset="0"/>
              </a:rPr>
              <a:t>2. </a:t>
            </a:r>
            <a:r>
              <a:rPr lang="en-US" sz="2000" b="1" dirty="0">
                <a:latin typeface="Times New Roman" panose="02020603050405020304" pitchFamily="18" charset="0"/>
                <a:cs typeface="Times New Roman" panose="02020603050405020304" pitchFamily="18" charset="0"/>
              </a:rPr>
              <a:t>Chemical vapor deposition process (CVD)  at low pressure. </a:t>
            </a:r>
            <a:r>
              <a:rPr lang="en-US" sz="2000" dirty="0">
                <a:latin typeface="Times New Roman" panose="02020603050405020304" pitchFamily="18" charset="0"/>
                <a:cs typeface="Times New Roman" panose="02020603050405020304" pitchFamily="18" charset="0"/>
              </a:rPr>
              <a:t>Upon activation (e.g., chemical vapor deposition, CVD, at elevated temperature and low pressure, the CNT array begins to grow.  CNTs were synthesized at 820.degree. C. via a low pressure (10 Torr) CVD process  by using an iron (II) chloride catalyst and acetylene gas precursor. </a:t>
            </a:r>
          </a:p>
          <a:p>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3. </a:t>
            </a:r>
            <a:r>
              <a:rPr lang="en-US" sz="2000" b="1" dirty="0">
                <a:latin typeface="Times New Roman" panose="02020603050405020304" pitchFamily="18" charset="0"/>
                <a:cs typeface="Times New Roman" panose="02020603050405020304" pitchFamily="18" charset="0"/>
              </a:rPr>
              <a:t>Weakening by oxygen </a:t>
            </a:r>
            <a:r>
              <a:rPr lang="en-US" sz="2000" dirty="0">
                <a:latin typeface="Times New Roman" panose="02020603050405020304" pitchFamily="18" charset="0"/>
                <a:cs typeface="Times New Roman" panose="02020603050405020304" pitchFamily="18" charset="0"/>
              </a:rPr>
              <a:t>Transferring the CNT array to the copper current collector. Its interface with the substrate may be weakened at a desired location.</a:t>
            </a:r>
          </a:p>
          <a:p>
            <a:pPr marL="0" indent="0">
              <a:buNone/>
            </a:pPr>
            <a:r>
              <a:rPr lang="en-US" sz="2000" dirty="0">
                <a:latin typeface="Times New Roman" panose="02020603050405020304" pitchFamily="18" charset="0"/>
                <a:cs typeface="Times New Roman" panose="02020603050405020304" pitchFamily="18" charset="0"/>
              </a:rPr>
              <a:t>CNT array is exposed to an oxidizing agent (e.g., H.sub.2O vapors at elevated temperatures) in the vicinity of the catalyst nanoparticles on the quartz substrate.</a:t>
            </a:r>
          </a:p>
          <a:p>
            <a:pPr marL="0" indent="0">
              <a:buNone/>
            </a:pPr>
            <a:r>
              <a:rPr lang="en-US" sz="2000" dirty="0">
                <a:latin typeface="Times New Roman" panose="02020603050405020304" pitchFamily="18" charset="0"/>
                <a:cs typeface="Times New Roman" panose="02020603050405020304" pitchFamily="18" charset="0"/>
              </a:rPr>
              <a:t>Oxidizing the CNT array close to the substrate weakens its adhesion.  The CNT array is then easier to separate from the substrate. (e.g., mechanically, using an adhesive, etc.), and ready for subsequent transfer to the conductive layer. </a:t>
            </a:r>
          </a:p>
          <a:p>
            <a:pPr marL="0" indent="0">
              <a:buNone/>
            </a:pPr>
            <a:r>
              <a:rPr lang="en-US" sz="2000" dirty="0">
                <a:latin typeface="Times New Roman" panose="02020603050405020304" pitchFamily="18" charset="0"/>
                <a:cs typeface="Times New Roman" panose="02020603050405020304" pitchFamily="18" charset="0"/>
              </a:rPr>
              <a:t>4. More steps described in diagrams.</a:t>
            </a:r>
            <a:endParaRPr lang="en-US" sz="2000" dirty="0"/>
          </a:p>
        </p:txBody>
      </p:sp>
    </p:spTree>
    <p:extLst>
      <p:ext uri="{BB962C8B-B14F-4D97-AF65-F5344CB8AC3E}">
        <p14:creationId xmlns:p14="http://schemas.microsoft.com/office/powerpoint/2010/main" val="148311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3E96-3DFC-44D3-98DF-A7764BDD577B}"/>
              </a:ext>
            </a:extLst>
          </p:cNvPr>
          <p:cNvSpPr>
            <a:spLocks noGrp="1"/>
          </p:cNvSpPr>
          <p:nvPr>
            <p:ph type="title"/>
          </p:nvPr>
        </p:nvSpPr>
        <p:spPr>
          <a:xfrm>
            <a:off x="2819400" y="103495"/>
            <a:ext cx="3657600" cy="707410"/>
          </a:xfrm>
        </p:spPr>
        <p:txBody>
          <a:bodyPr>
            <a:normAutofit/>
          </a:bodyPr>
          <a:lstStyle/>
          <a:p>
            <a:r>
              <a:rPr lang="en-US" sz="3200" b="1" dirty="0" err="1">
                <a:solidFill>
                  <a:schemeClr val="accent1">
                    <a:lumMod val="75000"/>
                  </a:schemeClr>
                </a:solidFill>
              </a:rPr>
              <a:t>Sila</a:t>
            </a:r>
            <a:r>
              <a:rPr lang="en-US" sz="3200" b="1" dirty="0">
                <a:solidFill>
                  <a:schemeClr val="accent1">
                    <a:lumMod val="75000"/>
                  </a:schemeClr>
                </a:solidFill>
              </a:rPr>
              <a:t> Process</a:t>
            </a:r>
          </a:p>
        </p:txBody>
      </p:sp>
      <p:pic>
        <p:nvPicPr>
          <p:cNvPr id="4" name="Content Placeholder 3">
            <a:extLst>
              <a:ext uri="{FF2B5EF4-FFF2-40B4-BE49-F238E27FC236}">
                <a16:creationId xmlns:a16="http://schemas.microsoft.com/office/drawing/2014/main" id="{AF6C58D4-18DE-4A20-99C9-87786E640319}"/>
              </a:ext>
            </a:extLst>
          </p:cNvPr>
          <p:cNvPicPr>
            <a:picLocks noGrp="1"/>
          </p:cNvPicPr>
          <p:nvPr>
            <p:ph idx="1"/>
          </p:nvPr>
        </p:nvPicPr>
        <p:blipFill rotWithShape="1">
          <a:blip r:embed="rId2"/>
          <a:srcRect l="26496" t="10961" r="25214" b="9190"/>
          <a:stretch/>
        </p:blipFill>
        <p:spPr bwMode="auto">
          <a:xfrm>
            <a:off x="0" y="914400"/>
            <a:ext cx="6477000" cy="5486400"/>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C0794042-36B0-4576-8939-350D5E6B86FC}"/>
              </a:ext>
            </a:extLst>
          </p:cNvPr>
          <p:cNvSpPr txBox="1"/>
          <p:nvPr/>
        </p:nvSpPr>
        <p:spPr>
          <a:xfrm flipH="1">
            <a:off x="6264300" y="1349276"/>
            <a:ext cx="2727299" cy="4370427"/>
          </a:xfrm>
          <a:prstGeom prst="rect">
            <a:avLst/>
          </a:prstGeom>
          <a:noFill/>
        </p:spPr>
        <p:txBody>
          <a:bodyPr wrap="square" rtlCol="0">
            <a:spAutoFit/>
          </a:bodyPr>
          <a:lstStyle/>
          <a:p>
            <a:pPr marL="342900" indent="-342900">
              <a:buAutoNum type="arabicPeriod"/>
            </a:pPr>
            <a:r>
              <a:rPr lang="en-US" sz="2000" dirty="0">
                <a:latin typeface="Times New Roman" panose="02020603050405020304" pitchFamily="18" charset="0"/>
                <a:cs typeface="Times New Roman" panose="02020603050405020304" pitchFamily="18" charset="0"/>
              </a:rPr>
              <a:t>Introduction of False quartz substrate</a:t>
            </a:r>
          </a:p>
          <a:p>
            <a:pPr marL="342900" indent="-342900">
              <a:buAutoNum type="arabicPeriod"/>
            </a:pPr>
            <a:r>
              <a:rPr lang="en-US" sz="2000" dirty="0">
                <a:latin typeface="Times New Roman" panose="02020603050405020304" pitchFamily="18" charset="0"/>
                <a:cs typeface="Times New Roman" panose="02020603050405020304" pitchFamily="18" charset="0"/>
              </a:rPr>
              <a:t>Distributed deposition of iron nanoparticles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3.  Growth of CNTs in   acetylene </a:t>
            </a:r>
          </a:p>
          <a:p>
            <a:pPr marL="342900" indent="-342900">
              <a:buAutoNum type="arabicPeriod"/>
            </a:pPr>
            <a:endParaRPr lang="en-US" sz="2000" dirty="0">
              <a:latin typeface="Times New Roman" panose="02020603050405020304" pitchFamily="18" charset="0"/>
              <a:cs typeface="Times New Roman" panose="02020603050405020304" pitchFamily="18" charset="0"/>
            </a:endParaRPr>
          </a:p>
          <a:p>
            <a:pPr marL="342900" indent="-342900">
              <a:buAutoNum type="arabicPeriod"/>
            </a:pPr>
            <a:endParaRPr lang="en-US" sz="2000" dirty="0">
              <a:latin typeface="Times New Roman" panose="02020603050405020304" pitchFamily="18" charset="0"/>
              <a:cs typeface="Times New Roman" panose="02020603050405020304" pitchFamily="18" charset="0"/>
            </a:endParaRPr>
          </a:p>
          <a:p>
            <a:pPr marL="342900" indent="-342900">
              <a:buAutoNum type="arabicPeriod"/>
            </a:pPr>
            <a:endParaRPr lang="en-US" sz="2000" dirty="0">
              <a:latin typeface="Times New Roman" panose="02020603050405020304" pitchFamily="18" charset="0"/>
              <a:cs typeface="Times New Roman" panose="02020603050405020304" pitchFamily="18" charset="0"/>
            </a:endParaRPr>
          </a:p>
          <a:p>
            <a:pPr marL="342900" indent="-342900">
              <a:buAutoNum type="arabicPeriod"/>
            </a:pP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4.  Wakening the CNTS</a:t>
            </a:r>
          </a:p>
          <a:p>
            <a:pPr marL="342900" indent="-342900">
              <a:buAutoNum type="arabicPeriod"/>
            </a:pPr>
            <a:endParaRPr lang="en-US" dirty="0"/>
          </a:p>
        </p:txBody>
      </p:sp>
    </p:spTree>
    <p:extLst>
      <p:ext uri="{BB962C8B-B14F-4D97-AF65-F5344CB8AC3E}">
        <p14:creationId xmlns:p14="http://schemas.microsoft.com/office/powerpoint/2010/main" val="1852200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21F6D-24FD-467A-B22B-549345B235C2}"/>
              </a:ext>
            </a:extLst>
          </p:cNvPr>
          <p:cNvSpPr>
            <a:spLocks noGrp="1"/>
          </p:cNvSpPr>
          <p:nvPr>
            <p:ph type="title"/>
          </p:nvPr>
        </p:nvSpPr>
        <p:spPr>
          <a:xfrm>
            <a:off x="2438400" y="110458"/>
            <a:ext cx="5334000" cy="803941"/>
          </a:xfrm>
        </p:spPr>
        <p:txBody>
          <a:bodyPr>
            <a:normAutofit/>
          </a:bodyPr>
          <a:lstStyle/>
          <a:p>
            <a:r>
              <a:rPr lang="en-US" sz="3200" b="1" dirty="0">
                <a:solidFill>
                  <a:schemeClr val="accent1">
                    <a:lumMod val="75000"/>
                  </a:schemeClr>
                </a:solidFill>
              </a:rPr>
              <a:t>Diagram of Transferring </a:t>
            </a:r>
          </a:p>
        </p:txBody>
      </p:sp>
      <p:pic>
        <p:nvPicPr>
          <p:cNvPr id="4" name="Content Placeholder 3">
            <a:extLst>
              <a:ext uri="{FF2B5EF4-FFF2-40B4-BE49-F238E27FC236}">
                <a16:creationId xmlns:a16="http://schemas.microsoft.com/office/drawing/2014/main" id="{B24E64A7-D148-4EC5-A4D3-82319DE6B6E0}"/>
              </a:ext>
            </a:extLst>
          </p:cNvPr>
          <p:cNvPicPr>
            <a:picLocks noGrp="1" noChangeAspect="1"/>
          </p:cNvPicPr>
          <p:nvPr>
            <p:ph idx="1"/>
          </p:nvPr>
        </p:nvPicPr>
        <p:blipFill>
          <a:blip r:embed="rId2"/>
          <a:stretch>
            <a:fillRect/>
          </a:stretch>
        </p:blipFill>
        <p:spPr>
          <a:xfrm>
            <a:off x="304800" y="956399"/>
            <a:ext cx="4876800" cy="5069628"/>
          </a:xfrm>
          <a:prstGeom prst="rect">
            <a:avLst/>
          </a:prstGeom>
        </p:spPr>
      </p:pic>
      <p:sp>
        <p:nvSpPr>
          <p:cNvPr id="5" name="TextBox 4">
            <a:extLst>
              <a:ext uri="{FF2B5EF4-FFF2-40B4-BE49-F238E27FC236}">
                <a16:creationId xmlns:a16="http://schemas.microsoft.com/office/drawing/2014/main" id="{42BA7E89-8807-4D50-B039-688468EAB0E3}"/>
              </a:ext>
            </a:extLst>
          </p:cNvPr>
          <p:cNvSpPr txBox="1"/>
          <p:nvPr/>
        </p:nvSpPr>
        <p:spPr>
          <a:xfrm>
            <a:off x="5094402" y="1483542"/>
            <a:ext cx="3581400" cy="3416320"/>
          </a:xfrm>
          <a:prstGeom prst="rect">
            <a:avLst/>
          </a:prstGeom>
          <a:noFill/>
        </p:spPr>
        <p:txBody>
          <a:bodyPr wrap="square" rtlCol="0">
            <a:spAutoFit/>
          </a:bodyPr>
          <a:lstStyle/>
          <a:p>
            <a:r>
              <a:rPr lang="en-US" dirty="0"/>
              <a:t>5. Cutting the roots CNTS</a:t>
            </a:r>
          </a:p>
          <a:p>
            <a:endParaRPr lang="en-US" dirty="0"/>
          </a:p>
          <a:p>
            <a:endParaRPr lang="en-US" dirty="0"/>
          </a:p>
          <a:p>
            <a:endParaRPr lang="en-US" dirty="0"/>
          </a:p>
          <a:p>
            <a:r>
              <a:rPr lang="en-US" dirty="0"/>
              <a:t>6. Binder coating CNTs</a:t>
            </a:r>
          </a:p>
          <a:p>
            <a:endParaRPr lang="en-US" dirty="0"/>
          </a:p>
          <a:p>
            <a:endParaRPr lang="en-US" dirty="0"/>
          </a:p>
          <a:p>
            <a:endParaRPr lang="en-US" dirty="0"/>
          </a:p>
          <a:p>
            <a:endParaRPr lang="en-US" dirty="0"/>
          </a:p>
          <a:p>
            <a:endParaRPr lang="en-US" dirty="0"/>
          </a:p>
          <a:p>
            <a:r>
              <a:rPr lang="en-US" dirty="0"/>
              <a:t>7.  Bonding of top of CNT forest to  the current collector</a:t>
            </a:r>
          </a:p>
        </p:txBody>
      </p:sp>
      <p:sp>
        <p:nvSpPr>
          <p:cNvPr id="6" name="TextBox 5">
            <a:extLst>
              <a:ext uri="{FF2B5EF4-FFF2-40B4-BE49-F238E27FC236}">
                <a16:creationId xmlns:a16="http://schemas.microsoft.com/office/drawing/2014/main" id="{3F472648-4EDB-4005-B19D-D05BFED4C28A}"/>
              </a:ext>
            </a:extLst>
          </p:cNvPr>
          <p:cNvSpPr txBox="1"/>
          <p:nvPr/>
        </p:nvSpPr>
        <p:spPr>
          <a:xfrm>
            <a:off x="762000" y="6026027"/>
            <a:ext cx="7772402" cy="369332"/>
          </a:xfrm>
          <a:prstGeom prst="rect">
            <a:avLst/>
          </a:prstGeom>
          <a:noFill/>
        </p:spPr>
        <p:txBody>
          <a:bodyPr wrap="square" rtlCol="0">
            <a:spAutoFit/>
          </a:bodyPr>
          <a:lstStyle/>
          <a:p>
            <a:r>
              <a:rPr lang="en-US" dirty="0" err="1"/>
              <a:t>Sila</a:t>
            </a:r>
            <a:r>
              <a:rPr lang="en-US" dirty="0"/>
              <a:t> uses binder for electrical connection complicating access of Li to silicon</a:t>
            </a:r>
          </a:p>
        </p:txBody>
      </p:sp>
    </p:spTree>
    <p:extLst>
      <p:ext uri="{BB962C8B-B14F-4D97-AF65-F5344CB8AC3E}">
        <p14:creationId xmlns:p14="http://schemas.microsoft.com/office/powerpoint/2010/main" val="1572707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9995</TotalTime>
  <Words>1607</Words>
  <Application>Microsoft Office PowerPoint</Application>
  <PresentationFormat>On-screen Show (4:3)</PresentationFormat>
  <Paragraphs>146</Paragraphs>
  <Slides>31</Slides>
  <Notes>2</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2</vt:i4>
      </vt:variant>
      <vt:variant>
        <vt:lpstr>Slide Titles</vt:lpstr>
      </vt:variant>
      <vt:variant>
        <vt:i4>31</vt:i4>
      </vt:variant>
    </vt:vector>
  </HeadingPairs>
  <TitlesOfParts>
    <vt:vector size="40" baseType="lpstr">
      <vt:lpstr>Arial</vt:lpstr>
      <vt:lpstr>Calibri</vt:lpstr>
      <vt:lpstr>Calibri Light</vt:lpstr>
      <vt:lpstr>Impact</vt:lpstr>
      <vt:lpstr>Times New Roman</vt:lpstr>
      <vt:lpstr>Office Theme</vt:lpstr>
      <vt:lpstr>1_Office Theme</vt:lpstr>
      <vt:lpstr>AutoCAD Drawing</vt:lpstr>
      <vt:lpstr>Bitmap Image</vt:lpstr>
      <vt:lpstr>Pilot Plant for Manufacturing of the Silicon- Carbon Nanofiber Anodes for Li-ion Batteries</vt:lpstr>
      <vt:lpstr>Market Growth</vt:lpstr>
      <vt:lpstr>Problem and Solution</vt:lpstr>
      <vt:lpstr>High Cost of Core-shell Silicon Anodes </vt:lpstr>
      <vt:lpstr>j</vt:lpstr>
      <vt:lpstr>Proposing the revolution design of the silicon-based anodes with core-shell composite Sila Nanotechnologies, nevertheless, did not develop the cost-effective method its fabrication.  In order to reach a total Si encapsulation Sila exposes CNFs in a forest-like arrangement to silicon flow during CVD process.  </vt:lpstr>
      <vt:lpstr>Why is it Expensive? Too many steps Multi-step Sila Process of fabrication of the Si/CNT anodes  </vt:lpstr>
      <vt:lpstr>Sila Process</vt:lpstr>
      <vt:lpstr>Diagram of Transferring </vt:lpstr>
      <vt:lpstr>We challenge the expensive Sila anode manufacturing process  with the following:</vt:lpstr>
      <vt:lpstr>Lattice Architecture</vt:lpstr>
      <vt:lpstr>Fig. 2 3D Lattice Architecture of Anode</vt:lpstr>
      <vt:lpstr>In our binder-less technology 3D plasma beam having a high temperature provides knitting of deposited lattice and its bonding to electro-platted by tin copper collector for electrical contact  </vt:lpstr>
      <vt:lpstr>PowerPoint Presentation</vt:lpstr>
      <vt:lpstr>Open Air Technology</vt:lpstr>
      <vt:lpstr>Problems Encountered</vt:lpstr>
      <vt:lpstr>PowerPoint Presentation</vt:lpstr>
      <vt:lpstr>Toroid plasma reactor with two inductors for generation of toroidal plasma torch for pre-heating of carbon nanofibers and splitting them in plurality of CNF flows directed to a linear silicon vapor flow </vt:lpstr>
      <vt:lpstr>PowerPoint Presentation</vt:lpstr>
      <vt:lpstr>CNFs are injected into the axial silane torch and together with a silicon vapor move to the copper collector exposing their shells for the 3D CVD process. At the long plasma torch around 100 mm the shells can be totally covered by silicon vapor during their flight and additionally coated on the substrate.  Such dense enveloped silicon coating with the distributed voids allows reducing of thickness of the anode up to 15 um and provide a current density up to 10 A/sq.m and power up to 150W/h</vt:lpstr>
      <vt:lpstr>Package with nanopowder is confined in the  puncher’s chamber filled out by argon.</vt:lpstr>
      <vt:lpstr>PowerPoint Presentation</vt:lpstr>
      <vt:lpstr>PowerPoint Presentation</vt:lpstr>
      <vt:lpstr>PowerPoint Presentation</vt:lpstr>
      <vt:lpstr>SEM Picture of Nanocoating 2500 x 10 min</vt:lpstr>
      <vt:lpstr>PowerPoint Presentation</vt:lpstr>
      <vt:lpstr>Roll-to-Roll system with three plasma jets with one-meter wide deposition area</vt:lpstr>
      <vt:lpstr>Such two-staged plasma Jet is supplied by two rectangular antenna and comprises a Rectangular Quartz Plasma Reactor with nozzle ending with 1mm wide and 75 mm long slot and with a slot extractor. It generates the linear plasma beam with deposition spot with thickness 0.1mm</vt:lpstr>
      <vt:lpstr>One of three linear plasma jets maintained on the oscillating in Y-direction platform </vt:lpstr>
      <vt:lpstr>Our Advantage</vt:lpstr>
      <vt:lpstr>Potential Impact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of method of coating  of carbon nanoparticles  by silicon</dc:title>
  <dc:creator>anna</dc:creator>
  <cp:lastModifiedBy>Tatiana</cp:lastModifiedBy>
  <cp:revision>266</cp:revision>
  <dcterms:created xsi:type="dcterms:W3CDTF">2012-04-27T06:27:27Z</dcterms:created>
  <dcterms:modified xsi:type="dcterms:W3CDTF">2019-01-23T06:38:58Z</dcterms:modified>
</cp:coreProperties>
</file>