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7"/>
  </p:notesMasterIdLst>
  <p:sldIdLst>
    <p:sldId id="288" r:id="rId2"/>
    <p:sldId id="326" r:id="rId3"/>
    <p:sldId id="330" r:id="rId4"/>
    <p:sldId id="332" r:id="rId5"/>
    <p:sldId id="325" r:id="rId6"/>
    <p:sldId id="333" r:id="rId7"/>
    <p:sldId id="322" r:id="rId8"/>
    <p:sldId id="313" r:id="rId9"/>
    <p:sldId id="311" r:id="rId10"/>
    <p:sldId id="302" r:id="rId11"/>
    <p:sldId id="296" r:id="rId12"/>
    <p:sldId id="327" r:id="rId13"/>
    <p:sldId id="337" r:id="rId14"/>
    <p:sldId id="294" r:id="rId15"/>
    <p:sldId id="328" r:id="rId16"/>
    <p:sldId id="266" r:id="rId17"/>
    <p:sldId id="329" r:id="rId18"/>
    <p:sldId id="282" r:id="rId19"/>
    <p:sldId id="299" r:id="rId20"/>
    <p:sldId id="331" r:id="rId21"/>
    <p:sldId id="317" r:id="rId22"/>
    <p:sldId id="265" r:id="rId23"/>
    <p:sldId id="334" r:id="rId24"/>
    <p:sldId id="336" r:id="rId25"/>
    <p:sldId id="33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7" autoAdjust="0"/>
    <p:restoredTop sz="86375" autoAdjust="0"/>
  </p:normalViewPr>
  <p:slideViewPr>
    <p:cSldViewPr>
      <p:cViewPr varScale="1">
        <p:scale>
          <a:sx n="68" d="100"/>
          <a:sy n="68" d="100"/>
        </p:scale>
        <p:origin x="1112" y="56"/>
      </p:cViewPr>
      <p:guideLst>
        <p:guide orient="horz" pos="2160"/>
        <p:guide pos="2880"/>
      </p:guideLst>
    </p:cSldViewPr>
  </p:slideViewPr>
  <p:outlineViewPr>
    <p:cViewPr>
      <p:scale>
        <a:sx n="33" d="100"/>
        <a:sy n="33" d="100"/>
      </p:scale>
      <p:origin x="264" y="1828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06:58:43.484"/>
    </inkml:context>
    <inkml:brush xml:id="br0">
      <inkml:brushProperty name="width" value="0.05" units="cm"/>
      <inkml:brushProperty name="height" value="0.05" units="cm"/>
      <inkml:brushProperty name="color" value="#E71224"/>
      <inkml:brushProperty name="ignorePressure" value="1"/>
    </inkml:brush>
  </inkml:definitions>
  <inkml:trace contextRef="#ctx0" brushRef="#br0">740 1,'-6'0,"-2"6,0 8,-5 3,-6-3,0 3,-3-1,-5 2,-2-1,2 3,0 3,-2-1,5 1,-1-3,4 2,0-4,3 2,-1-2,2 1,-2-2,2 2,-2-1,1 1,-1-2,-4-4,1 3,5 4,-1-2,3 4,-3-3,2 2,-3-3,3 2,3 4,-3-3,3 3,-4-4,1 1,4 3,4 5,2 2,4 3,1 2,1 1,7 0,8-5,8-3,7-6,3-7,4-6,-5 2,-2-2,0-2,-4 3,-1 1,1-3,-3 4,1 0,-5 4,2-1,3 2,4 0,-3 1,1 5,1-2,4 2,2-4,1-5,2-5,1-4,-6-10,-2-3,-6-8,-7-7,-6-6,-11 2,-5-2,-8-1,-8 4,0-1,-3 5,-3 6,-3-1,-3 2,5-2,7-6,1 2,4-2,5-4,-2 3,2-2,3-2,2-3,3-2,2-3,2-1,0-1,7 6,2 2,5 6,1 1,-2-3,3 3,-2 0,-2-4,2 4,5 4,0 0,3 3,-3-2,-4-5,1-5,-2-4,3 3,-1 1,-4-2,-3-3,-4-1,-3-2,-7 6,-10 7,-8 13,-7 9,-4 5,4 6,0 3,-1-2,5 4,7-1</inkml:trace>
  <inkml:trace contextRef="#ctx0" brushRef="#br0" timeOffset="1199.4779">556 258,'-6'0,"-3"6,-5 3,0 5,-5 7,-5 6,-5-1,3 0,6 3,0-4,3 1,4 1,-1-4,8-5,11-12,11-8,2-9,5-2,-1-7,-5 2</inkml:trace>
  <inkml:trace contextRef="#ctx0" brushRef="#br0" timeOffset="1895.4661">372 442,'-6'7,"-15"7,-4 9,-3-1,2 3,0 4,-2-4,3 0,1-3,3 0,12-4,8-10,10-14,10-12,7-2,7 1,-4-1,-5-5,-2 3,3 5,-4 5</inkml:trace>
  <inkml:trace contextRef="#ctx0" brushRef="#br0" timeOffset="2446.8986">482 369,'-6'6,"-2"8,-6 3,-1 3,-4 6,-5-2,2 0,-2-2,3 6,-1-1,4 2,4-12,11-14,12-14,11-5,2 0</inkml:trace>
  <inkml:trace contextRef="#ctx0" brushRef="#br0" timeOffset="2975.7291">446 479,'-7'0,"-7"6,-2 9,1 7,-2 7,1 5,4-10,10-16,11-14,5-8</inkml:trace>
  <inkml:trace contextRef="#ctx0" brushRef="#br0" timeOffset="3495.1444">630 479,'0'6,"-7"3,-1 5,-6 1,-1 3,3 6,-4-2,-4-4,6-5,7-12,10-5,4-9,2-2</inkml:trace>
  <inkml:trace contextRef="#ctx0" brushRef="#br0" timeOffset="4175.9766">482 663,'-6'0,"-2"6,-6 3,-1 5,-4 1,2 3,-4 0,3 2,-2-2,2 3,-2 3,3 4,-3-3,3-11,3-15,5-13,4-5</inkml:trace>
  <inkml:trace contextRef="#ctx0" brushRef="#br0" timeOffset="5527.8285">225 1031,'6'7,"9"7,7 9,1-7,-11-12,-12-12,-20-12,-6-9,-5-5,-4 3,-1 0,-2 0,6-2,2-1,1 5,10 7,15 8,9 12,9 7,2 9,6 1,4-1,-2 3,1-1,-3 2,0 5,3-1,-2 1,0-3,-3 2,1-4,3 2,-8-2,-20-11,-9-7</inkml:trace>
  <inkml:trace contextRef="#ctx0" brushRef="#br0" timeOffset="6343.0486">372 1031,'0'7,"6"1,9 0,1 4,5 8,-2 5,3-1,-16-11,-8-13,-10-8,-4-8,-4-2,-6 3,2 4</inkml:trace>
  <inkml:trace contextRef="#ctx0" brushRef="#br0" timeOffset="7056.1338">446 1068,'6'6,"8"3,9 5,6 7,4 0,4 2,-6 4,-1-3,-12-5,-15-12,-15-8,-11-10,-8-2,-6 0,5-3,7-6,7 1</inkml:trace>
  <inkml:trace contextRef="#ctx0" brushRef="#br0" timeOffset="8246.9333">556 1142,'0'6,"6"2,3-6,-1-10,-8-4,-10-6,-4-6,-5 1,0-2,4-3,-2 4,2-1,-3 4,1-1,5 10,9 7,13 10,10 11,1 9,5 0,-4 2,2 3,-10-10,-7-15,-17-8,-14-3,-8-8,-6-7,4 0</inkml:trace>
  <inkml:trace contextRef="#ctx0" brushRef="#br0" timeOffset="9447.2058">298 810,'7'0,"1"-6,6-2,1-6,4-1,-2-4,3 2,5-4,3-3,-2-5,1 4,-5-2,-6-1,1 3,3 7,-1-1,-4-2,1 1,-7 5,-13 4,-11 5,-3 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07:08:17.779"/>
    </inkml:context>
    <inkml:brush xml:id="br0">
      <inkml:brushProperty name="width" value="0.4" units="cm"/>
      <inkml:brushProperty name="height" value="0.8" units="cm"/>
      <inkml:brushProperty name="color" value="#EF0C4D"/>
      <inkml:brushProperty name="tip" value="rectangle"/>
      <inkml:brushProperty name="rasterOp" value="maskPen"/>
      <inkml:brushProperty name="ignorePressure" value="1"/>
    </inkml:brush>
  </inkml:definitions>
  <inkml:trace contextRef="#ctx0" brushRef="#br0">515 1,'0'6,"-6"2,-2 6,0 7,-5 0,0 3,2 3,-3-3,1 1,-4 2,-5-3,1 0,-3-3,4 0,-1-3,2 2,-1 3,-4-1,2 0,-1-2,3 1,-1-3,3 2,4 4,-1-3,2 2,-4-3,2 2,3 2,-3-2,2 1,2 3,4 4,2 2,9 3,10-5,2-2,5-5,-1 0,2 2,4-3,-3 0,2-2,-5 1,2-4,-4 3,2 3,4-1,-3 1,2-4,3-4,-3 2,1-3,3-4,3-3,2-3,-4 5,0-1,1 0,-4 4,-1 0,-4-2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07:08:20.145"/>
    </inkml:context>
    <inkml:brush xml:id="br0">
      <inkml:brushProperty name="width" value="0.4" units="cm"/>
      <inkml:brushProperty name="height" value="0.8" units="cm"/>
      <inkml:brushProperty name="color" value="#EF0C4D"/>
      <inkml:brushProperty name="tip" value="rectangle"/>
      <inkml:brushProperty name="rasterOp" value="maskPen"/>
      <inkml:brushProperty name="ignorePressure" value="1"/>
    </inkml:brush>
  </inkml:definitions>
  <inkml:trace contextRef="#ctx0" brushRef="#br0">0 747,'0'-6,"0"-9,7-8,1-6,0-4,4 3,8 7,-1 1,-3-2,1 3,-1-2,-4-2,2 3,0-2,-4-2,3 3,6-1,0-3,2 4,-2-1,-4-3,1 4,-1-1,-4-2,2 3,0-1,3 3,-1 0,4 3,-2-1,2 1,-1-1,-5 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07:08:21.891"/>
    </inkml:context>
    <inkml:brush xml:id="br0">
      <inkml:brushProperty name="width" value="0.4" units="cm"/>
      <inkml:brushProperty name="height" value="0.8" units="cm"/>
      <inkml:brushProperty name="color" value="#EF0C4D"/>
      <inkml:brushProperty name="tip" value="rectangle"/>
      <inkml:brushProperty name="rasterOp" value="maskPen"/>
      <inkml:brushProperty name="ignorePressure" value="1"/>
    </inkml:brush>
  </inkml:definitions>
  <inkml:trace contextRef="#ctx0" brushRef="#br0">0 267,'0'-6,"6"-2,9 0,1-5,-1-6,2 0,-2-3,-2-4,1 2,0-1,3 4,-2 0,4 2,-2-1,-4 9,-10 6,-6 11,-2 10,0 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07:08:23.106"/>
    </inkml:context>
    <inkml:brush xml:id="br0">
      <inkml:brushProperty name="width" value="0.4" units="cm"/>
      <inkml:brushProperty name="height" value="0.8" units="cm"/>
      <inkml:brushProperty name="color" value="#EF0C4D"/>
      <inkml:brushProperty name="tip" value="rectangle"/>
      <inkml:brushProperty name="rasterOp" value="maskPen"/>
      <inkml:brushProperty name="ignorePressure" value="1"/>
    </inkml:brush>
  </inkml:definitions>
  <inkml:trace contextRef="#ctx0" brushRef="#br0">1 298,'0'-6,"0"-8,0-9,0-6,6-4,2-4,0-1,5 6,0 2,4 0,-1 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07:08:24.226"/>
    </inkml:context>
    <inkml:brush xml:id="br0">
      <inkml:brushProperty name="width" value="0.4" units="cm"/>
      <inkml:brushProperty name="height" value="0.8" units="cm"/>
      <inkml:brushProperty name="color" value="#EF0C4D"/>
      <inkml:brushProperty name="tip" value="rectangle"/>
      <inkml:brushProperty name="rasterOp" value="maskPen"/>
      <inkml:brushProperty name="ignorePressure" value="1"/>
    </inkml:brush>
  </inkml:definitions>
  <inkml:trace contextRef="#ctx0" brushRef="#br0">0 295,'0'-6,"7"-2,1-7,0-6,4-6,8-4,-1-4,-3-2,1 5,-1 2,2 6,-1 1,-4 17,-11 16,-11 12,-5 8,-6 6,1-3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07:08:26.705"/>
    </inkml:context>
    <inkml:brush xml:id="br0">
      <inkml:brushProperty name="width" value="0.4" units="cm"/>
      <inkml:brushProperty name="height" value="0.8" units="cm"/>
      <inkml:brushProperty name="color" value="#EF0C4D"/>
      <inkml:brushProperty name="tip" value="rectangle"/>
      <inkml:brushProperty name="rasterOp" value="maskPen"/>
      <inkml:brushProperty name="ignorePressure" value="1"/>
    </inkml:brush>
  </inkml:definitions>
  <inkml:trace contextRef="#ctx0" brushRef="#br0">1 1,'0'6,"6"2,2 6,7 1,-1 4,5-1,5-5,-2-3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07:08:27.642"/>
    </inkml:context>
    <inkml:brush xml:id="br0">
      <inkml:brushProperty name="width" value="0.4" units="cm"/>
      <inkml:brushProperty name="height" value="0.8" units="cm"/>
      <inkml:brushProperty name="color" value="#EF0C4D"/>
      <inkml:brushProperty name="tip" value="rectangle"/>
      <inkml:brushProperty name="rasterOp" value="maskPen"/>
      <inkml:brushProperty name="ignorePressure" value="1"/>
    </inkml:brush>
  </inkml:definitions>
  <inkml:trace contextRef="#ctx0" brushRef="#br0">0 0,'0'6,"6"3,9-1,1 4,5 1,-2-2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06:59:38.844"/>
    </inkml:context>
    <inkml:brush xml:id="br0">
      <inkml:brushProperty name="width" value="0.3" units="cm"/>
      <inkml:brushProperty name="height" value="0.6" units="cm"/>
      <inkml:brushProperty name="color" value="#EF0C4D"/>
      <inkml:brushProperty name="tip" value="rectangle"/>
      <inkml:brushProperty name="rasterOp" value="maskPen"/>
      <inkml:brushProperty name="ignorePressure" value="1"/>
    </inkml:brush>
  </inkml:definitions>
  <inkml:trace contextRef="#ctx0" brushRef="#br0">0 952,'0'-6,"7"-2,7 0,8 1,0-4,3 0,9 2,11 2,4-4,-1 0,-1 2,9-4,1 1,-3 1,-4 4,7 2,1 3,-4 0,-5 2,1 1,5-1,-1 1,-3-1,7 1,1-1,2 0,3 0,3 0,2 0,8 0,-3 0,-8 0,-9-6,-8-3,-7 1,-4 2,-2 1,-1 3,-1 0,-6-5,-1-1,0 0,2 2,3 2,1 1,1 2,-4-6,-2-1,0 0,2 2,2 2,2 2,1-6,0-1,1 1,1 2,-1 2,0 2,1 0,-1 2,-6-6,-2-2,0 0,-4-4,-1-1,3 3,2 2,3 3,2 2,-4-5,-2 0,2 0,1 2,2 2,2 2,1 1,1 1,0 0,0 0,0 0,7 1,14-1,3 0,-2 0,-5-6,-5-2,-5 0,-4 1,-2 3,-7-5,-3-1,0 1,2 3,2-5,1-6,3 0,12 2,5 4,6-2,6-5,-3 0,1 3,-4 5,-6 3,-5-3,-5 0,-10-4,-3 0,-1 2,0 4,3 2,-5-3,0-1,1 2,2 2,3 2,8-4,9-1,2 0,0 3,-4-4,3-1,-2 2,-1-4,-4 0,-3 3,-2 2,-1 4,-1 1,0 2,-1 1,0 0,-5-5,-2-3,0 0,7-4,5-1,7 3,2 2,-1-4,-3 1,-3 2,-2 2,-2 9,-8 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07:07:38.629"/>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810 668,'6'-1,"28"-2,1-4,1-2,1 1,0 2,0 2,-6-5,-2 0,0 0,2 3,1 2,2 1,1 2,1 1,1 0,0-6,0-2,7 1,1 0,0 3,-1 1,3 2,1 0,-2 1,4 0,0 1,-3-1,-2 0,-4 1,-7-8,-5-1,0 0,1 2,2 1,1 3,2 0,1 1,-6-5,-1-2,0 0,2 2,-5-4,0-1,2 2,1 2,4 2,1 3,2 0,0 2,1 0,0 1,1-1,-1-6,0-2,0 1,6 0,2 3,7 1,-1 2,5 0,-2-5,-3-2,2 0,-2 2,-3-5,2 0,0 2,-3 2,-3 3,-3 1,-2 2,-1 1,-2 0,1-6,-1-2,0 1,1 1,-1 1,1 3,-1 0,1 2,0 0,-6-6,-3-2,1 0,1 2,3 1,-6-3,0-2,2 1,1 3,3 2,1 1,2 2,6 1,-3-7,-2 0,-1-1,-1 2,1 2,-1 1,1 2,1 0,-1 1,1 0,6-6,8-2,3 1,3 1,-1 1,3-4,-3-1,-5 2,-4 1,-5 3,-2 2,-3 0,0 2,-1 0,0 1,6-1,-4-6,-2-2,-1 0,0 2,0 2,1 1,0 1,0 2,0 0,1 0,0 0,0 1,0-1,0 0,0 0,-1 0,1 0,0 0,0-6,0-2,0 0,-1 1,1 3,0 1,0 1,0 2,-1 0,1 0,0 0,6-5,2-4,0 2,-2 0,-1 3,-3 1,-1 2,0 0,-8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07:07:37.666"/>
    </inkml:context>
    <inkml:brush xml:id="br0">
      <inkml:brushProperty name="width" value="0.3" units="cm"/>
      <inkml:brushProperty name="height" value="0.6" units="cm"/>
      <inkml:brushProperty name="color" value="#00B44B"/>
      <inkml:brushProperty name="tip" value="rectangle"/>
      <inkml:brushProperty name="rasterOp" value="maskPen"/>
      <inkml:brushProperty name="ignorePressure" value="1"/>
    </inkml:brush>
  </inkml:definitions>
  <inkml:trace contextRef="#ctx0" brushRef="#br0">892 1,'-6'0,"-3"6,-5 3,-1 5,-3 0,0 5,8-7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07:07:44.899"/>
    </inkml:context>
    <inkml:brush xml:id="br0">
      <inkml:brushProperty name="width" value="0.3" units="cm"/>
      <inkml:brushProperty name="height" value="0.6" units="cm"/>
      <inkml:brushProperty name="color" value="#E6E6E6"/>
      <inkml:brushProperty name="tip" value="rectangle"/>
      <inkml:brushProperty name="rasterOp" value="maskPen"/>
      <inkml:brushProperty name="ignorePressure" value="1"/>
    </inkml:brush>
  </inkml:definitions>
  <inkml:trace contextRef="#ctx0" brushRef="#br0">737 114,'6'0,"30"0,0 0,0 0,0 0,1 0,-1 0,1-7,0-1,0 0,-1-5,1 1,0 1,-6-3,-3 0,1 3,1 4,-16 2,-18 2,-13 2,-18 8,-14 1,-5 1,-7-2,8-2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07:07:44.898"/>
    </inkml:context>
    <inkml:brush xml:id="br0">
      <inkml:brushProperty name="width" value="0.3" units="cm"/>
      <inkml:brushProperty name="height" value="0.6" units="cm"/>
      <inkml:brushProperty name="color" value="#E6E6E6"/>
      <inkml:brushProperty name="tip" value="rectangle"/>
      <inkml:brushProperty name="rasterOp" value="maskPen"/>
      <inkml:brushProperty name="ignorePressure" value="1"/>
    </inkml:brush>
  </inkml:definitions>
  <inkml:trace contextRef="#ctx0" brushRef="#br0">806 1,'-6'0,"-9"6,-7 3,-7-2,-5 0,4 4,1 0,-2-2,-1-2,5 4,0 0,-1-2,-2-2,-2-3,-2-2,-2 6,-1 0,0 0,0-2,1-2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07:07:38.626"/>
    </inkml:context>
    <inkml:brush xml:id="br0">
      <inkml:brushProperty name="width" value="0.3" units="cm"/>
      <inkml:brushProperty name="height" value="0.6" units="cm"/>
      <inkml:brushProperty name="color" value="#E6E6E6"/>
      <inkml:brushProperty name="tip" value="rectangle"/>
      <inkml:brushProperty name="rasterOp" value="maskPen"/>
      <inkml:brushProperty name="ignorePressure" value="1"/>
    </inkml:brush>
  </inkml:definitions>
  <inkml:trace contextRef="#ctx0" brushRef="#br0">439 0,'-7'0,"-7"0,-9 0,-6 0,-4 0,-3 0,-2 0,-1 0,1 0,6 6,26-4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07:07:19.218"/>
    </inkml:context>
    <inkml:brush xml:id="br0">
      <inkml:brushProperty name="width" value="0.3" units="cm"/>
      <inkml:brushProperty name="height" value="0.6" units="cm"/>
      <inkml:brushProperty name="color" value="#E6E6E6"/>
      <inkml:brushProperty name="tip" value="rectangle"/>
      <inkml:brushProperty name="rasterOp" value="maskPen"/>
      <inkml:brushProperty name="ignorePressure" value="1"/>
    </inkml:brush>
  </inkml:definitions>
  <inkml:trace contextRef="#ctx0" brushRef="#br0">584 1,'-6'0,"-8"0,-3 6,-3 2,-6 0,-4-1,-3-3,-2-1,4 5,2 1,-1-1,-2 4,6 7,0 0,-2-4,4 3,0-3,-2-3,-10-4,-10-3,2-3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07:08:12.594"/>
    </inkml:context>
    <inkml:brush xml:id="br0">
      <inkml:brushProperty name="width" value="0.4" units="cm"/>
      <inkml:brushProperty name="height" value="0.8" units="cm"/>
      <inkml:brushProperty name="color" value="#EF0C4D"/>
      <inkml:brushProperty name="tip" value="rectangle"/>
      <inkml:brushProperty name="rasterOp" value="maskPen"/>
      <inkml:brushProperty name="ignorePressure" value="1"/>
    </inkml:brush>
  </inkml:definitions>
  <inkml:trace contextRef="#ctx0" brushRef="#br0">842 0,'-6'0,"-3"7,-5 1,-7 0,0 5,-2 0,2 4,-1-1,3 3,-2-1,-3-5,-4-3,3 2,-1-1,5 4,-2 0,5 3,-2-1,2 2,-1-1,2 1,-2 5,2 4,-2-2,2 0,3 2,-1-3,2-1,-4 3,1 3,-2-4,1 0,-3-5,3 1,4 3,-3-3,2 1,-2-4,0 2,-3-3,3 2,2 3,-1-1,1 1,-3-3,2 1,2 3,5 4,9-2,11-7,9-5,2 0,3-2,3-3,-3 4,0-1,2-3,2-2,3-3,2-2,1 6,0 0,1 0,1-3,-1-1,0-1,-6 4,-2 2,0-1,1-2,2-2,2-1,2-2,0-1,1 0,-7 6,-1 2,0 0,-4 4,-1 1,2-3,-3 5,0-2,-3 4,1-1,3-3,-2 2,-6-1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7BF9CC-70A5-44DF-9344-2BC9FAE39563}" type="datetimeFigureOut">
              <a:rPr lang="en-US" smtClean="0"/>
              <a:pPr/>
              <a:t>1/22/2019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E108CE-8DC0-471D-9BCF-06A1541CD03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108CE-8DC0-471D-9BCF-06A1541CD036}" type="slidenum">
              <a:rPr lang="en-US" smtClean="0"/>
              <a:pPr/>
              <a:t>16</a:t>
            </a:fld>
            <a:endParaRPr lang="en-US"/>
          </a:p>
        </p:txBody>
      </p:sp>
    </p:spTree>
    <p:extLst>
      <p:ext uri="{BB962C8B-B14F-4D97-AF65-F5344CB8AC3E}">
        <p14:creationId xmlns:p14="http://schemas.microsoft.com/office/powerpoint/2010/main" val="2287199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eaLnBrk="1" hangingPunct="1"/>
            <a:endParaRPr lang="en-US"/>
          </a:p>
        </p:txBody>
      </p:sp>
      <p:sp>
        <p:nvSpPr>
          <p:cNvPr id="2355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08EC16E1-D745-47E6-A319-57363884AB8B}" type="slidenum">
              <a:rPr lang="en-US" sz="1200">
                <a:latin typeface="Arial" charset="0"/>
              </a:rPr>
              <a:pPr algn="r" eaLnBrk="1" hangingPunct="1"/>
              <a:t>18</a:t>
            </a:fld>
            <a:endParaRPr lang="en-US" sz="12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8FB2DD6-023B-4E15-8366-730E873A70D0}"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A2436-9DA3-4D8B-97CA-D76B6129CB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FB2DD6-023B-4E15-8366-730E873A70D0}"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A2436-9DA3-4D8B-97CA-D76B6129CB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FB2DD6-023B-4E15-8366-730E873A70D0}"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A2436-9DA3-4D8B-97CA-D76B6129CB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FB2DD6-023B-4E15-8366-730E873A70D0}"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A2436-9DA3-4D8B-97CA-D76B6129CB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FB2DD6-023B-4E15-8366-730E873A70D0}"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A2436-9DA3-4D8B-97CA-D76B6129CB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FB2DD6-023B-4E15-8366-730E873A70D0}"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A2436-9DA3-4D8B-97CA-D76B6129CB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FB2DD6-023B-4E15-8366-730E873A70D0}" type="datetimeFigureOut">
              <a:rPr lang="en-US" smtClean="0"/>
              <a:pPr/>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A2436-9DA3-4D8B-97CA-D76B6129CB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FB2DD6-023B-4E15-8366-730E873A70D0}" type="datetimeFigureOut">
              <a:rPr lang="en-US" smtClean="0"/>
              <a:pPr/>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A2436-9DA3-4D8B-97CA-D76B6129CB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B2DD6-023B-4E15-8366-730E873A70D0}" type="datetimeFigureOut">
              <a:rPr lang="en-US" smtClean="0"/>
              <a:pPr/>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A2436-9DA3-4D8B-97CA-D76B6129CB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FB2DD6-023B-4E15-8366-730E873A70D0}"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A2436-9DA3-4D8B-97CA-D76B6129CB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FB2DD6-023B-4E15-8366-730E873A70D0}"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A2436-9DA3-4D8B-97CA-D76B6129CB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B2DD6-023B-4E15-8366-730E873A70D0}" type="datetimeFigureOut">
              <a:rPr lang="en-US" smtClean="0"/>
              <a:pPr/>
              <a:t>1/22/2019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A2436-9DA3-4D8B-97CA-D76B6129CB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20.png"/><Relationship Id="rId26" Type="http://schemas.openxmlformats.org/officeDocument/2006/relationships/image" Target="../media/image24.png"/><Relationship Id="rId3" Type="http://schemas.openxmlformats.org/officeDocument/2006/relationships/customXml" Target="../ink/ink1.xml"/><Relationship Id="rId21" Type="http://schemas.openxmlformats.org/officeDocument/2006/relationships/customXml" Target="../ink/ink9.xml"/><Relationship Id="rId34" Type="http://schemas.openxmlformats.org/officeDocument/2006/relationships/image" Target="../media/image28.png"/><Relationship Id="rId7" Type="http://schemas.openxmlformats.org/officeDocument/2006/relationships/customXml" Target="../ink/ink3.xml"/><Relationship Id="rId12" Type="http://schemas.openxmlformats.org/officeDocument/2006/relationships/image" Target="../media/image17.png"/><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customXml" Target="../ink/ink15.xml"/><Relationship Id="rId2" Type="http://schemas.openxmlformats.org/officeDocument/2006/relationships/image" Target="../media/image1.png"/><Relationship Id="rId16" Type="http://schemas.openxmlformats.org/officeDocument/2006/relationships/image" Target="../media/image19.png"/><Relationship Id="rId20" Type="http://schemas.openxmlformats.org/officeDocument/2006/relationships/image" Target="../media/image21.png"/><Relationship Id="rId29" Type="http://schemas.openxmlformats.org/officeDocument/2006/relationships/customXml" Target="../ink/ink13.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customXml" Target="../ink/ink4.xml"/><Relationship Id="rId24" Type="http://schemas.openxmlformats.org/officeDocument/2006/relationships/image" Target="../media/image23.png"/><Relationship Id="rId32" Type="http://schemas.openxmlformats.org/officeDocument/2006/relationships/image" Target="../media/image27.png"/><Relationship Id="rId5" Type="http://schemas.openxmlformats.org/officeDocument/2006/relationships/customXml" Target="../ink/ink2.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25.png"/><Relationship Id="rId36"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customXml" Target="../ink/ink8.xml"/><Relationship Id="rId31" Type="http://schemas.openxmlformats.org/officeDocument/2006/relationships/customXml" Target="../ink/ink14.xml"/><Relationship Id="rId4"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2.png"/><Relationship Id="rId27" Type="http://schemas.openxmlformats.org/officeDocument/2006/relationships/customXml" Target="../ink/ink12.xml"/><Relationship Id="rId30" Type="http://schemas.openxmlformats.org/officeDocument/2006/relationships/image" Target="../media/image26.png"/><Relationship Id="rId35" Type="http://schemas.openxmlformats.org/officeDocument/2006/relationships/customXml" Target="../ink/ink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7300"/>
            <a:ext cx="7543800" cy="2400300"/>
          </a:xfrm>
        </p:spPr>
        <p:txBody>
          <a:bodyPr>
            <a:normAutofit/>
          </a:bodyPr>
          <a:lstStyle/>
          <a:p>
            <a:pPr marL="0" indent="0">
              <a:buNone/>
            </a:pPr>
            <a:r>
              <a:rPr lang="en-US" dirty="0">
                <a:solidFill>
                  <a:schemeClr val="accent1">
                    <a:lumMod val="75000"/>
                  </a:schemeClr>
                </a:solidFill>
              </a:rPr>
              <a:t>3D Printing of Silicon-Carbon Nanofiber (Si/CNF) Anodes with Silicon Encapsulation of CNFs in the fly for Manufacturing Large-format Li-ion Batteries (</a:t>
            </a:r>
            <a:r>
              <a:rPr lang="en-US" dirty="0" err="1">
                <a:solidFill>
                  <a:schemeClr val="accent1">
                    <a:lumMod val="75000"/>
                  </a:schemeClr>
                </a:solidFill>
              </a:rPr>
              <a:t>LiBs</a:t>
            </a:r>
            <a:r>
              <a:rPr lang="en-US" dirty="0">
                <a:solidFill>
                  <a:schemeClr val="accent1">
                    <a:lumMod val="75000"/>
                  </a:schemeClr>
                </a:solidFill>
              </a:rPr>
              <a:t>)</a:t>
            </a:r>
          </a:p>
        </p:txBody>
      </p:sp>
      <p:sp>
        <p:nvSpPr>
          <p:cNvPr id="4" name="Title 1">
            <a:extLst>
              <a:ext uri="{FF2B5EF4-FFF2-40B4-BE49-F238E27FC236}">
                <a16:creationId xmlns:a16="http://schemas.microsoft.com/office/drawing/2014/main" id="{90151CBE-970E-4A3B-8327-9C19818CFFA2}"/>
              </a:ext>
            </a:extLst>
          </p:cNvPr>
          <p:cNvSpPr txBox="1">
            <a:spLocks/>
          </p:cNvSpPr>
          <p:nvPr/>
        </p:nvSpPr>
        <p:spPr>
          <a:xfrm>
            <a:off x="931682" y="3657600"/>
            <a:ext cx="7467600" cy="10668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lumMod val="50000"/>
                  </a:schemeClr>
                </a:solidFill>
              </a:rPr>
              <a:t>Nanocoating Plasma Systems, Inc.</a:t>
            </a:r>
          </a:p>
        </p:txBody>
      </p:sp>
      <p:sp>
        <p:nvSpPr>
          <p:cNvPr id="6" name="Subtitle 2">
            <a:extLst>
              <a:ext uri="{FF2B5EF4-FFF2-40B4-BE49-F238E27FC236}">
                <a16:creationId xmlns:a16="http://schemas.microsoft.com/office/drawing/2014/main" id="{2F55B9C9-43EE-4AB7-9E61-50F570481D7F}"/>
              </a:ext>
            </a:extLst>
          </p:cNvPr>
          <p:cNvSpPr txBox="1">
            <a:spLocks/>
          </p:cNvSpPr>
          <p:nvPr/>
        </p:nvSpPr>
        <p:spPr>
          <a:xfrm>
            <a:off x="2057400" y="4822399"/>
            <a:ext cx="5638800" cy="1730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a:t>4432 G Enterprise Street</a:t>
            </a:r>
          </a:p>
          <a:p>
            <a:r>
              <a:rPr lang="en-US" sz="2400" dirty="0"/>
              <a:t>Fremont, CA 94538</a:t>
            </a:r>
          </a:p>
          <a:p>
            <a:r>
              <a:rPr lang="en-US" sz="2400" dirty="0"/>
              <a:t>415-533-7696</a:t>
            </a:r>
          </a:p>
          <a:p>
            <a:r>
              <a:rPr lang="en-US" sz="2400" dirty="0"/>
              <a:t>glukhoy1@aol.com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E5FBF-ED7F-4A80-BB16-0A83FEF281BF}"/>
              </a:ext>
            </a:extLst>
          </p:cNvPr>
          <p:cNvSpPr>
            <a:spLocks noGrp="1"/>
          </p:cNvSpPr>
          <p:nvPr>
            <p:ph type="title"/>
          </p:nvPr>
        </p:nvSpPr>
        <p:spPr>
          <a:xfrm>
            <a:off x="381000" y="274638"/>
            <a:ext cx="8305800" cy="487362"/>
          </a:xfrm>
        </p:spPr>
        <p:txBody>
          <a:bodyPr>
            <a:noAutofit/>
          </a:bodyPr>
          <a:lstStyle/>
          <a:p>
            <a:r>
              <a:rPr lang="en-US" sz="3200" b="1" dirty="0">
                <a:solidFill>
                  <a:schemeClr val="accent1">
                    <a:lumMod val="75000"/>
                  </a:schemeClr>
                </a:solidFill>
                <a:latin typeface="+mn-lt"/>
              </a:rPr>
              <a:t>Silicon Encapsulation In the Fly</a:t>
            </a:r>
          </a:p>
        </p:txBody>
      </p:sp>
      <p:sp>
        <p:nvSpPr>
          <p:cNvPr id="3" name="Content Placeholder 2">
            <a:extLst>
              <a:ext uri="{FF2B5EF4-FFF2-40B4-BE49-F238E27FC236}">
                <a16:creationId xmlns:a16="http://schemas.microsoft.com/office/drawing/2014/main" id="{44A1CF33-4D0F-41EB-98A0-CC7EC23012D2}"/>
              </a:ext>
            </a:extLst>
          </p:cNvPr>
          <p:cNvSpPr>
            <a:spLocks noGrp="1"/>
          </p:cNvSpPr>
          <p:nvPr>
            <p:ph idx="1"/>
          </p:nvPr>
        </p:nvSpPr>
        <p:spPr>
          <a:xfrm>
            <a:off x="190500" y="1676400"/>
            <a:ext cx="8763000" cy="4114800"/>
          </a:xfrm>
        </p:spPr>
        <p:txBody>
          <a:bodyPr>
            <a:normAutofit lnSpcReduction="10000"/>
          </a:bodyPr>
          <a:lstStyle/>
          <a:p>
            <a:pPr marL="0" indent="0">
              <a:buNone/>
            </a:pPr>
            <a:r>
              <a:rPr lang="en-US" sz="2400" dirty="0">
                <a:latin typeface="Times New Roman" panose="02020603050405020304" pitchFamily="18" charset="0"/>
                <a:cs typeface="Times New Roman" panose="02020603050405020304" pitchFamily="18" charset="0"/>
              </a:rPr>
              <a:t>Serving as a building material for printing the volumetric anode on the copper foil with the 3D architecture Si/CNF shell-core composite is prepared simultaneously with deposition by encapsulation by Si of the commercial carbon nanofiber in the fly. It is provided in the high temperature plasma saturated by silicon. Injected CNF should have resident time to develop the Si shell with thickness 12 nm before injection as Si/CNF in atmosphere as the beam for deposition. </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Fig. 1 shows the shell-core structure of Si/CNF.</a:t>
            </a:r>
          </a:p>
          <a:p>
            <a:pPr marL="0" indent="0">
              <a:buNone/>
            </a:pPr>
            <a:r>
              <a:rPr lang="en-US" sz="2400" dirty="0">
                <a:latin typeface="Times New Roman" panose="02020603050405020304" pitchFamily="18" charset="0"/>
                <a:cs typeface="Times New Roman" panose="02020603050405020304" pitchFamily="18" charset="0"/>
              </a:rPr>
              <a:t>Fig. 2 shows the architecture of the volumetric anode with the reserved compartments to accommodate silicon swelling during charging.</a:t>
            </a:r>
          </a:p>
        </p:txBody>
      </p:sp>
    </p:spTree>
    <p:extLst>
      <p:ext uri="{BB962C8B-B14F-4D97-AF65-F5344CB8AC3E}">
        <p14:creationId xmlns:p14="http://schemas.microsoft.com/office/powerpoint/2010/main" val="3723304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99DF5-18E1-49DA-A957-40EFE6D3F43B}"/>
              </a:ext>
            </a:extLst>
          </p:cNvPr>
          <p:cNvSpPr>
            <a:spLocks noGrp="1"/>
          </p:cNvSpPr>
          <p:nvPr>
            <p:ph type="ctrTitle"/>
          </p:nvPr>
        </p:nvSpPr>
        <p:spPr/>
        <p:txBody>
          <a:bodyPr/>
          <a:lstStyle/>
          <a:p>
            <a:r>
              <a:rPr lang="en-US" dirty="0"/>
              <a:t>j</a:t>
            </a:r>
          </a:p>
        </p:txBody>
      </p:sp>
      <p:sp>
        <p:nvSpPr>
          <p:cNvPr id="3" name="Subtitle 2">
            <a:extLst>
              <a:ext uri="{FF2B5EF4-FFF2-40B4-BE49-F238E27FC236}">
                <a16:creationId xmlns:a16="http://schemas.microsoft.com/office/drawing/2014/main" id="{F10D96D7-EE52-461F-A694-9293B30D2C4E}"/>
              </a:ext>
            </a:extLst>
          </p:cNvPr>
          <p:cNvSpPr>
            <a:spLocks noGrp="1"/>
          </p:cNvSpPr>
          <p:nvPr>
            <p:ph type="subTitle" idx="1"/>
          </p:nvPr>
        </p:nvSpPr>
        <p:spPr>
          <a:xfrm>
            <a:off x="685800" y="5387975"/>
            <a:ext cx="8229600" cy="495141"/>
          </a:xfrm>
        </p:spPr>
        <p:txBody>
          <a:bodyPr>
            <a:normAutofit/>
          </a:bodyPr>
          <a:lstStyle/>
          <a:p>
            <a:r>
              <a:rPr lang="en-US" sz="2400" dirty="0">
                <a:solidFill>
                  <a:schemeClr val="tx1"/>
                </a:solidFill>
                <a:latin typeface="Times New Roman" panose="02020603050405020304" pitchFamily="18" charset="0"/>
                <a:cs typeface="Times New Roman" panose="02020603050405020304" pitchFamily="18" charset="0"/>
              </a:rPr>
              <a:t>Fig. 1 Carbon Nanofiber (core) encapsulated by silicon (shell) </a:t>
            </a:r>
          </a:p>
        </p:txBody>
      </p:sp>
      <p:pic>
        <p:nvPicPr>
          <p:cNvPr id="4" name="Picture 3">
            <a:extLst>
              <a:ext uri="{FF2B5EF4-FFF2-40B4-BE49-F238E27FC236}">
                <a16:creationId xmlns:a16="http://schemas.microsoft.com/office/drawing/2014/main" id="{6BE28F92-E892-4493-B0EE-68FBC5AD251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62583" y="486266"/>
            <a:ext cx="6248399" cy="4419599"/>
          </a:xfrm>
          <a:prstGeom prst="rect">
            <a:avLst/>
          </a:prstGeom>
          <a:noFill/>
          <a:ln>
            <a:noFill/>
          </a:ln>
        </p:spPr>
      </p:pic>
      <mc:AlternateContent xmlns:mc="http://schemas.openxmlformats.org/markup-compatibility/2006" xmlns:p14="http://schemas.microsoft.com/office/powerpoint/2010/main">
        <mc:Choice Requires="p14">
          <p:contentPart p14:bwMode="auto" r:id="rId3">
            <p14:nvContentPartPr>
              <p14:cNvPr id="30" name="Ink 29">
                <a:extLst>
                  <a:ext uri="{FF2B5EF4-FFF2-40B4-BE49-F238E27FC236}">
                    <a16:creationId xmlns:a16="http://schemas.microsoft.com/office/drawing/2014/main" id="{921E8DE1-F59D-4272-9764-6F24C6DD498C}"/>
                  </a:ext>
                </a:extLst>
              </p14:cNvPr>
              <p14:cNvContentPartPr/>
              <p14:nvPr/>
            </p14:nvContentPartPr>
            <p14:xfrm>
              <a:off x="5697042" y="3180334"/>
              <a:ext cx="292680" cy="477720"/>
            </p14:xfrm>
          </p:contentPart>
        </mc:Choice>
        <mc:Fallback xmlns="">
          <p:pic>
            <p:nvPicPr>
              <p:cNvPr id="30" name="Ink 29">
                <a:extLst>
                  <a:ext uri="{FF2B5EF4-FFF2-40B4-BE49-F238E27FC236}">
                    <a16:creationId xmlns:a16="http://schemas.microsoft.com/office/drawing/2014/main" id="{921E8DE1-F59D-4272-9764-6F24C6DD498C}"/>
                  </a:ext>
                </a:extLst>
              </p:cNvPr>
              <p:cNvPicPr/>
              <p:nvPr/>
            </p:nvPicPr>
            <p:blipFill>
              <a:blip r:embed="rId4"/>
              <a:stretch>
                <a:fillRect/>
              </a:stretch>
            </p:blipFill>
            <p:spPr>
              <a:xfrm>
                <a:off x="5688402" y="3171694"/>
                <a:ext cx="310320" cy="495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1" name="Ink 30">
                <a:extLst>
                  <a:ext uri="{FF2B5EF4-FFF2-40B4-BE49-F238E27FC236}">
                    <a16:creationId xmlns:a16="http://schemas.microsoft.com/office/drawing/2014/main" id="{8B6F3A91-D50D-4815-AB78-3A89AC367F60}"/>
                  </a:ext>
                </a:extLst>
              </p14:cNvPr>
              <p14:cNvContentPartPr/>
              <p14:nvPr/>
            </p14:nvContentPartPr>
            <p14:xfrm>
              <a:off x="5989722" y="3085920"/>
              <a:ext cx="2087478" cy="343080"/>
            </p14:xfrm>
          </p:contentPart>
        </mc:Choice>
        <mc:Fallback xmlns="">
          <p:pic>
            <p:nvPicPr>
              <p:cNvPr id="31" name="Ink 30">
                <a:extLst>
                  <a:ext uri="{FF2B5EF4-FFF2-40B4-BE49-F238E27FC236}">
                    <a16:creationId xmlns:a16="http://schemas.microsoft.com/office/drawing/2014/main" id="{8B6F3A91-D50D-4815-AB78-3A89AC367F60}"/>
                  </a:ext>
                </a:extLst>
              </p:cNvPr>
              <p:cNvPicPr/>
              <p:nvPr/>
            </p:nvPicPr>
            <p:blipFill>
              <a:blip r:embed="rId6"/>
              <a:stretch>
                <a:fillRect/>
              </a:stretch>
            </p:blipFill>
            <p:spPr>
              <a:xfrm>
                <a:off x="5935726" y="2977920"/>
                <a:ext cx="2195110" cy="558720"/>
              </a:xfrm>
              <a:prstGeom prst="rect">
                <a:avLst/>
              </a:prstGeom>
            </p:spPr>
          </p:pic>
        </mc:Fallback>
      </mc:AlternateContent>
      <p:sp>
        <p:nvSpPr>
          <p:cNvPr id="32" name="TextBox 31">
            <a:extLst>
              <a:ext uri="{FF2B5EF4-FFF2-40B4-BE49-F238E27FC236}">
                <a16:creationId xmlns:a16="http://schemas.microsoft.com/office/drawing/2014/main" id="{9498CB65-E478-450B-B02C-F84B594DA935}"/>
              </a:ext>
            </a:extLst>
          </p:cNvPr>
          <p:cNvSpPr txBox="1"/>
          <p:nvPr/>
        </p:nvSpPr>
        <p:spPr>
          <a:xfrm>
            <a:off x="8057322" y="2558533"/>
            <a:ext cx="1143000" cy="1200329"/>
          </a:xfrm>
          <a:prstGeom prst="rect">
            <a:avLst/>
          </a:prstGeom>
          <a:noFill/>
        </p:spPr>
        <p:txBody>
          <a:bodyPr wrap="square" rtlCol="0">
            <a:spAutoFit/>
          </a:bodyPr>
          <a:lstStyle/>
          <a:p>
            <a:r>
              <a:rPr lang="en-US" dirty="0">
                <a:solidFill>
                  <a:srgbClr val="FF0000"/>
                </a:solidFill>
              </a:rPr>
              <a:t>CARBON</a:t>
            </a:r>
          </a:p>
          <a:p>
            <a:r>
              <a:rPr lang="en-US" dirty="0">
                <a:solidFill>
                  <a:srgbClr val="FF0000"/>
                </a:solidFill>
              </a:rPr>
              <a:t>NANO-</a:t>
            </a:r>
          </a:p>
          <a:p>
            <a:r>
              <a:rPr lang="en-US" dirty="0">
                <a:solidFill>
                  <a:srgbClr val="FF0000"/>
                </a:solidFill>
              </a:rPr>
              <a:t>FIBER CORE</a:t>
            </a:r>
          </a:p>
        </p:txBody>
      </p:sp>
      <mc:AlternateContent xmlns:mc="http://schemas.openxmlformats.org/markup-compatibility/2006" xmlns:p14="http://schemas.microsoft.com/office/powerpoint/2010/main">
        <mc:Choice Requires="p14">
          <p:contentPart p14:bwMode="auto" r:id="rId7">
            <p14:nvContentPartPr>
              <p14:cNvPr id="59" name="Ink 58">
                <a:extLst>
                  <a:ext uri="{FF2B5EF4-FFF2-40B4-BE49-F238E27FC236}">
                    <a16:creationId xmlns:a16="http://schemas.microsoft.com/office/drawing/2014/main" id="{DD732FA0-7ACD-4182-9178-90E9455FC802}"/>
                  </a:ext>
                </a:extLst>
              </p14:cNvPr>
              <p14:cNvContentPartPr/>
              <p14:nvPr/>
            </p14:nvContentPartPr>
            <p14:xfrm>
              <a:off x="6095562" y="993334"/>
              <a:ext cx="2199600" cy="240480"/>
            </p14:xfrm>
          </p:contentPart>
        </mc:Choice>
        <mc:Fallback xmlns="">
          <p:pic>
            <p:nvPicPr>
              <p:cNvPr id="59" name="Ink 58">
                <a:extLst>
                  <a:ext uri="{FF2B5EF4-FFF2-40B4-BE49-F238E27FC236}">
                    <a16:creationId xmlns:a16="http://schemas.microsoft.com/office/drawing/2014/main" id="{DD732FA0-7ACD-4182-9178-90E9455FC802}"/>
                  </a:ext>
                </a:extLst>
              </p:cNvPr>
              <p:cNvPicPr/>
              <p:nvPr/>
            </p:nvPicPr>
            <p:blipFill>
              <a:blip r:embed="rId10"/>
              <a:stretch>
                <a:fillRect/>
              </a:stretch>
            </p:blipFill>
            <p:spPr>
              <a:xfrm>
                <a:off x="6041922" y="885334"/>
                <a:ext cx="2307240" cy="456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5" name="Ink 54">
                <a:extLst>
                  <a:ext uri="{FF2B5EF4-FFF2-40B4-BE49-F238E27FC236}">
                    <a16:creationId xmlns:a16="http://schemas.microsoft.com/office/drawing/2014/main" id="{9FA58719-C4BF-40A2-8D2B-E9CB4FC141EE}"/>
                  </a:ext>
                </a:extLst>
              </p14:cNvPr>
              <p14:cNvContentPartPr/>
              <p14:nvPr/>
            </p14:nvContentPartPr>
            <p14:xfrm>
              <a:off x="6010602" y="967054"/>
              <a:ext cx="32760" cy="27000"/>
            </p14:xfrm>
          </p:contentPart>
        </mc:Choice>
        <mc:Fallback xmlns="">
          <p:pic>
            <p:nvPicPr>
              <p:cNvPr id="55" name="Ink 54">
                <a:extLst>
                  <a:ext uri="{FF2B5EF4-FFF2-40B4-BE49-F238E27FC236}">
                    <a16:creationId xmlns:a16="http://schemas.microsoft.com/office/drawing/2014/main" id="{9FA58719-C4BF-40A2-8D2B-E9CB4FC141EE}"/>
                  </a:ext>
                </a:extLst>
              </p:cNvPr>
              <p:cNvPicPr/>
              <p:nvPr/>
            </p:nvPicPr>
            <p:blipFill>
              <a:blip r:embed="rId12"/>
              <a:stretch>
                <a:fillRect/>
              </a:stretch>
            </p:blipFill>
            <p:spPr>
              <a:xfrm>
                <a:off x="5956602" y="859414"/>
                <a:ext cx="14040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1" name="Ink 60">
                <a:extLst>
                  <a:ext uri="{FF2B5EF4-FFF2-40B4-BE49-F238E27FC236}">
                    <a16:creationId xmlns:a16="http://schemas.microsoft.com/office/drawing/2014/main" id="{5C0602B6-42BC-4899-96FC-9D031E476BB7}"/>
                  </a:ext>
                </a:extLst>
              </p14:cNvPr>
              <p14:cNvContentPartPr/>
              <p14:nvPr/>
            </p14:nvContentPartPr>
            <p14:xfrm>
              <a:off x="6095562" y="1165054"/>
              <a:ext cx="207720" cy="41040"/>
            </p14:xfrm>
          </p:contentPart>
        </mc:Choice>
        <mc:Fallback xmlns="">
          <p:pic>
            <p:nvPicPr>
              <p:cNvPr id="61" name="Ink 60">
                <a:extLst>
                  <a:ext uri="{FF2B5EF4-FFF2-40B4-BE49-F238E27FC236}">
                    <a16:creationId xmlns:a16="http://schemas.microsoft.com/office/drawing/2014/main" id="{5C0602B6-42BC-4899-96FC-9D031E476BB7}"/>
                  </a:ext>
                </a:extLst>
              </p:cNvPr>
              <p:cNvPicPr/>
              <p:nvPr/>
            </p:nvPicPr>
            <p:blipFill>
              <a:blip r:embed="rId14"/>
              <a:stretch>
                <a:fillRect/>
              </a:stretch>
            </p:blipFill>
            <p:spPr>
              <a:xfrm>
                <a:off x="6041922" y="1057054"/>
                <a:ext cx="3153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0" name="Ink 59">
                <a:extLst>
                  <a:ext uri="{FF2B5EF4-FFF2-40B4-BE49-F238E27FC236}">
                    <a16:creationId xmlns:a16="http://schemas.microsoft.com/office/drawing/2014/main" id="{7C792592-EC72-4639-AB0A-8D8A20F465ED}"/>
                  </a:ext>
                </a:extLst>
              </p14:cNvPr>
              <p14:cNvContentPartPr/>
              <p14:nvPr/>
            </p14:nvContentPartPr>
            <p14:xfrm>
              <a:off x="6095922" y="1179094"/>
              <a:ext cx="212400" cy="52560"/>
            </p14:xfrm>
          </p:contentPart>
        </mc:Choice>
        <mc:Fallback xmlns="">
          <p:pic>
            <p:nvPicPr>
              <p:cNvPr id="60" name="Ink 59">
                <a:extLst>
                  <a:ext uri="{FF2B5EF4-FFF2-40B4-BE49-F238E27FC236}">
                    <a16:creationId xmlns:a16="http://schemas.microsoft.com/office/drawing/2014/main" id="{7C792592-EC72-4639-AB0A-8D8A20F465ED}"/>
                  </a:ext>
                </a:extLst>
              </p:cNvPr>
              <p:cNvPicPr/>
              <p:nvPr/>
            </p:nvPicPr>
            <p:blipFill>
              <a:blip r:embed="rId16"/>
              <a:stretch>
                <a:fillRect/>
              </a:stretch>
            </p:blipFill>
            <p:spPr>
              <a:xfrm>
                <a:off x="6041922" y="1071454"/>
                <a:ext cx="32004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6" name="Ink 55">
                <a:extLst>
                  <a:ext uri="{FF2B5EF4-FFF2-40B4-BE49-F238E27FC236}">
                    <a16:creationId xmlns:a16="http://schemas.microsoft.com/office/drawing/2014/main" id="{508ADDE2-D8D0-4579-963A-59A5A347569B}"/>
                  </a:ext>
                </a:extLst>
              </p14:cNvPr>
              <p14:cNvContentPartPr/>
              <p14:nvPr/>
            </p14:nvContentPartPr>
            <p14:xfrm>
              <a:off x="6095922" y="1232374"/>
              <a:ext cx="106560" cy="3240"/>
            </p14:xfrm>
          </p:contentPart>
        </mc:Choice>
        <mc:Fallback xmlns="">
          <p:pic>
            <p:nvPicPr>
              <p:cNvPr id="56" name="Ink 55">
                <a:extLst>
                  <a:ext uri="{FF2B5EF4-FFF2-40B4-BE49-F238E27FC236}">
                    <a16:creationId xmlns:a16="http://schemas.microsoft.com/office/drawing/2014/main" id="{508ADDE2-D8D0-4579-963A-59A5A347569B}"/>
                  </a:ext>
                </a:extLst>
              </p:cNvPr>
              <p:cNvPicPr/>
              <p:nvPr/>
            </p:nvPicPr>
            <p:blipFill>
              <a:blip r:embed="rId18"/>
              <a:stretch>
                <a:fillRect/>
              </a:stretch>
            </p:blipFill>
            <p:spPr>
              <a:xfrm>
                <a:off x="6041922" y="1124374"/>
                <a:ext cx="2142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8" name="Ink 47">
                <a:extLst>
                  <a:ext uri="{FF2B5EF4-FFF2-40B4-BE49-F238E27FC236}">
                    <a16:creationId xmlns:a16="http://schemas.microsoft.com/office/drawing/2014/main" id="{20BFDC24-CF92-474C-BFFC-46B1935062E5}"/>
                  </a:ext>
                </a:extLst>
              </p14:cNvPr>
              <p14:cNvContentPartPr/>
              <p14:nvPr/>
            </p14:nvContentPartPr>
            <p14:xfrm>
              <a:off x="6150642" y="1271974"/>
              <a:ext cx="210600" cy="67680"/>
            </p14:xfrm>
          </p:contentPart>
        </mc:Choice>
        <mc:Fallback xmlns="">
          <p:pic>
            <p:nvPicPr>
              <p:cNvPr id="48" name="Ink 47">
                <a:extLst>
                  <a:ext uri="{FF2B5EF4-FFF2-40B4-BE49-F238E27FC236}">
                    <a16:creationId xmlns:a16="http://schemas.microsoft.com/office/drawing/2014/main" id="{20BFDC24-CF92-474C-BFFC-46B1935062E5}"/>
                  </a:ext>
                </a:extLst>
              </p:cNvPr>
              <p:cNvPicPr/>
              <p:nvPr/>
            </p:nvPicPr>
            <p:blipFill>
              <a:blip r:embed="rId20"/>
              <a:stretch>
                <a:fillRect/>
              </a:stretch>
            </p:blipFill>
            <p:spPr>
              <a:xfrm>
                <a:off x="6097002" y="1164334"/>
                <a:ext cx="31824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2" name="Ink 61">
                <a:extLst>
                  <a:ext uri="{FF2B5EF4-FFF2-40B4-BE49-F238E27FC236}">
                    <a16:creationId xmlns:a16="http://schemas.microsoft.com/office/drawing/2014/main" id="{543ADA90-48F8-4509-949D-D67BC88EA3E0}"/>
                  </a:ext>
                </a:extLst>
              </p14:cNvPr>
              <p14:cNvContentPartPr/>
              <p14:nvPr/>
            </p14:nvContentPartPr>
            <p14:xfrm>
              <a:off x="5819442" y="3114094"/>
              <a:ext cx="402840" cy="469080"/>
            </p14:xfrm>
          </p:contentPart>
        </mc:Choice>
        <mc:Fallback xmlns="">
          <p:pic>
            <p:nvPicPr>
              <p:cNvPr id="62" name="Ink 61">
                <a:extLst>
                  <a:ext uri="{FF2B5EF4-FFF2-40B4-BE49-F238E27FC236}">
                    <a16:creationId xmlns:a16="http://schemas.microsoft.com/office/drawing/2014/main" id="{543ADA90-48F8-4509-949D-D67BC88EA3E0}"/>
                  </a:ext>
                </a:extLst>
              </p:cNvPr>
              <p:cNvPicPr/>
              <p:nvPr/>
            </p:nvPicPr>
            <p:blipFill>
              <a:blip r:embed="rId22"/>
              <a:stretch>
                <a:fillRect/>
              </a:stretch>
            </p:blipFill>
            <p:spPr>
              <a:xfrm>
                <a:off x="5747802" y="2970094"/>
                <a:ext cx="546480" cy="756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3" name="Ink 62">
                <a:extLst>
                  <a:ext uri="{FF2B5EF4-FFF2-40B4-BE49-F238E27FC236}">
                    <a16:creationId xmlns:a16="http://schemas.microsoft.com/office/drawing/2014/main" id="{59364425-D2A5-4830-B5F3-B058F4821921}"/>
                  </a:ext>
                </a:extLst>
              </p14:cNvPr>
              <p14:cNvContentPartPr/>
              <p14:nvPr/>
            </p14:nvContentPartPr>
            <p14:xfrm>
              <a:off x="5764722" y="1059934"/>
              <a:ext cx="228960" cy="446040"/>
            </p14:xfrm>
          </p:contentPart>
        </mc:Choice>
        <mc:Fallback xmlns="">
          <p:pic>
            <p:nvPicPr>
              <p:cNvPr id="63" name="Ink 62">
                <a:extLst>
                  <a:ext uri="{FF2B5EF4-FFF2-40B4-BE49-F238E27FC236}">
                    <a16:creationId xmlns:a16="http://schemas.microsoft.com/office/drawing/2014/main" id="{59364425-D2A5-4830-B5F3-B058F4821921}"/>
                  </a:ext>
                </a:extLst>
              </p:cNvPr>
              <p:cNvPicPr/>
              <p:nvPr/>
            </p:nvPicPr>
            <p:blipFill>
              <a:blip r:embed="rId24"/>
              <a:stretch>
                <a:fillRect/>
              </a:stretch>
            </p:blipFill>
            <p:spPr>
              <a:xfrm>
                <a:off x="5692722" y="916294"/>
                <a:ext cx="372600" cy="733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4" name="Ink 63">
                <a:extLst>
                  <a:ext uri="{FF2B5EF4-FFF2-40B4-BE49-F238E27FC236}">
                    <a16:creationId xmlns:a16="http://schemas.microsoft.com/office/drawing/2014/main" id="{8C09784F-E60D-4046-B041-4DB720BEC4B8}"/>
                  </a:ext>
                </a:extLst>
              </p14:cNvPr>
              <p14:cNvContentPartPr/>
              <p14:nvPr/>
            </p14:nvContentPartPr>
            <p14:xfrm>
              <a:off x="5738082" y="1135894"/>
              <a:ext cx="167400" cy="269280"/>
            </p14:xfrm>
          </p:contentPart>
        </mc:Choice>
        <mc:Fallback xmlns="">
          <p:pic>
            <p:nvPicPr>
              <p:cNvPr id="64" name="Ink 63">
                <a:extLst>
                  <a:ext uri="{FF2B5EF4-FFF2-40B4-BE49-F238E27FC236}">
                    <a16:creationId xmlns:a16="http://schemas.microsoft.com/office/drawing/2014/main" id="{8C09784F-E60D-4046-B041-4DB720BEC4B8}"/>
                  </a:ext>
                </a:extLst>
              </p:cNvPr>
              <p:cNvPicPr/>
              <p:nvPr/>
            </p:nvPicPr>
            <p:blipFill>
              <a:blip r:embed="rId26"/>
              <a:stretch>
                <a:fillRect/>
              </a:stretch>
            </p:blipFill>
            <p:spPr>
              <a:xfrm>
                <a:off x="5666082" y="991894"/>
                <a:ext cx="311040" cy="556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5" name="Ink 64">
                <a:extLst>
                  <a:ext uri="{FF2B5EF4-FFF2-40B4-BE49-F238E27FC236}">
                    <a16:creationId xmlns:a16="http://schemas.microsoft.com/office/drawing/2014/main" id="{33D00BF6-3CA3-4652-B4CC-BA5D10E660AD}"/>
                  </a:ext>
                </a:extLst>
              </p14:cNvPr>
              <p14:cNvContentPartPr/>
              <p14:nvPr/>
            </p14:nvContentPartPr>
            <p14:xfrm>
              <a:off x="5963442" y="1056694"/>
              <a:ext cx="75600" cy="96480"/>
            </p14:xfrm>
          </p:contentPart>
        </mc:Choice>
        <mc:Fallback xmlns="">
          <p:pic>
            <p:nvPicPr>
              <p:cNvPr id="65" name="Ink 64">
                <a:extLst>
                  <a:ext uri="{FF2B5EF4-FFF2-40B4-BE49-F238E27FC236}">
                    <a16:creationId xmlns:a16="http://schemas.microsoft.com/office/drawing/2014/main" id="{33D00BF6-3CA3-4652-B4CC-BA5D10E660AD}"/>
                  </a:ext>
                </a:extLst>
              </p:cNvPr>
              <p:cNvPicPr/>
              <p:nvPr/>
            </p:nvPicPr>
            <p:blipFill>
              <a:blip r:embed="rId28"/>
              <a:stretch>
                <a:fillRect/>
              </a:stretch>
            </p:blipFill>
            <p:spPr>
              <a:xfrm>
                <a:off x="5891442" y="912694"/>
                <a:ext cx="21924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6" name="Ink 65">
                <a:extLst>
                  <a:ext uri="{FF2B5EF4-FFF2-40B4-BE49-F238E27FC236}">
                    <a16:creationId xmlns:a16="http://schemas.microsoft.com/office/drawing/2014/main" id="{746EB536-257C-41F7-8860-569491947DC9}"/>
                  </a:ext>
                </a:extLst>
              </p14:cNvPr>
              <p14:cNvContentPartPr/>
              <p14:nvPr/>
            </p14:nvContentPartPr>
            <p14:xfrm>
              <a:off x="5976402" y="1045534"/>
              <a:ext cx="29520" cy="107280"/>
            </p14:xfrm>
          </p:contentPart>
        </mc:Choice>
        <mc:Fallback xmlns="">
          <p:pic>
            <p:nvPicPr>
              <p:cNvPr id="66" name="Ink 65">
                <a:extLst>
                  <a:ext uri="{FF2B5EF4-FFF2-40B4-BE49-F238E27FC236}">
                    <a16:creationId xmlns:a16="http://schemas.microsoft.com/office/drawing/2014/main" id="{746EB536-257C-41F7-8860-569491947DC9}"/>
                  </a:ext>
                </a:extLst>
              </p:cNvPr>
              <p:cNvPicPr/>
              <p:nvPr/>
            </p:nvPicPr>
            <p:blipFill>
              <a:blip r:embed="rId30"/>
              <a:stretch>
                <a:fillRect/>
              </a:stretch>
            </p:blipFill>
            <p:spPr>
              <a:xfrm>
                <a:off x="5904762" y="901894"/>
                <a:ext cx="173160" cy="394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7" name="Ink 66">
                <a:extLst>
                  <a:ext uri="{FF2B5EF4-FFF2-40B4-BE49-F238E27FC236}">
                    <a16:creationId xmlns:a16="http://schemas.microsoft.com/office/drawing/2014/main" id="{BE95421C-C20F-4DE2-9A4F-76B0F414BE05}"/>
                  </a:ext>
                </a:extLst>
              </p14:cNvPr>
              <p14:cNvContentPartPr/>
              <p14:nvPr/>
            </p14:nvContentPartPr>
            <p14:xfrm>
              <a:off x="5950122" y="993694"/>
              <a:ext cx="62640" cy="106560"/>
            </p14:xfrm>
          </p:contentPart>
        </mc:Choice>
        <mc:Fallback xmlns="">
          <p:pic>
            <p:nvPicPr>
              <p:cNvPr id="67" name="Ink 66">
                <a:extLst>
                  <a:ext uri="{FF2B5EF4-FFF2-40B4-BE49-F238E27FC236}">
                    <a16:creationId xmlns:a16="http://schemas.microsoft.com/office/drawing/2014/main" id="{BE95421C-C20F-4DE2-9A4F-76B0F414BE05}"/>
                  </a:ext>
                </a:extLst>
              </p:cNvPr>
              <p:cNvPicPr/>
              <p:nvPr/>
            </p:nvPicPr>
            <p:blipFill>
              <a:blip r:embed="rId32"/>
              <a:stretch>
                <a:fillRect/>
              </a:stretch>
            </p:blipFill>
            <p:spPr>
              <a:xfrm>
                <a:off x="5878122" y="849694"/>
                <a:ext cx="206280" cy="394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8" name="Ink 67">
                <a:extLst>
                  <a:ext uri="{FF2B5EF4-FFF2-40B4-BE49-F238E27FC236}">
                    <a16:creationId xmlns:a16="http://schemas.microsoft.com/office/drawing/2014/main" id="{BAECAA40-3FFB-4948-95D2-3EFA8D176F40}"/>
                  </a:ext>
                </a:extLst>
              </p14:cNvPr>
              <p14:cNvContentPartPr/>
              <p14:nvPr/>
            </p14:nvContentPartPr>
            <p14:xfrm>
              <a:off x="5989722" y="1550254"/>
              <a:ext cx="39240" cy="37800"/>
            </p14:xfrm>
          </p:contentPart>
        </mc:Choice>
        <mc:Fallback xmlns="">
          <p:pic>
            <p:nvPicPr>
              <p:cNvPr id="68" name="Ink 67">
                <a:extLst>
                  <a:ext uri="{FF2B5EF4-FFF2-40B4-BE49-F238E27FC236}">
                    <a16:creationId xmlns:a16="http://schemas.microsoft.com/office/drawing/2014/main" id="{BAECAA40-3FFB-4948-95D2-3EFA8D176F40}"/>
                  </a:ext>
                </a:extLst>
              </p:cNvPr>
              <p:cNvPicPr/>
              <p:nvPr/>
            </p:nvPicPr>
            <p:blipFill>
              <a:blip r:embed="rId34"/>
              <a:stretch>
                <a:fillRect/>
              </a:stretch>
            </p:blipFill>
            <p:spPr>
              <a:xfrm>
                <a:off x="5918082" y="1406614"/>
                <a:ext cx="18288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9" name="Ink 68">
                <a:extLst>
                  <a:ext uri="{FF2B5EF4-FFF2-40B4-BE49-F238E27FC236}">
                    <a16:creationId xmlns:a16="http://schemas.microsoft.com/office/drawing/2014/main" id="{AA2935BA-F3C4-4B91-9E21-9ADC3FE2D55B}"/>
                  </a:ext>
                </a:extLst>
              </p14:cNvPr>
              <p14:cNvContentPartPr/>
              <p14:nvPr/>
            </p14:nvContentPartPr>
            <p14:xfrm>
              <a:off x="6029682" y="1590214"/>
              <a:ext cx="28080" cy="21600"/>
            </p14:xfrm>
          </p:contentPart>
        </mc:Choice>
        <mc:Fallback xmlns="">
          <p:pic>
            <p:nvPicPr>
              <p:cNvPr id="69" name="Ink 68">
                <a:extLst>
                  <a:ext uri="{FF2B5EF4-FFF2-40B4-BE49-F238E27FC236}">
                    <a16:creationId xmlns:a16="http://schemas.microsoft.com/office/drawing/2014/main" id="{AA2935BA-F3C4-4B91-9E21-9ADC3FE2D55B}"/>
                  </a:ext>
                </a:extLst>
              </p:cNvPr>
              <p:cNvPicPr/>
              <p:nvPr/>
            </p:nvPicPr>
            <p:blipFill>
              <a:blip r:embed="rId36"/>
              <a:stretch>
                <a:fillRect/>
              </a:stretch>
            </p:blipFill>
            <p:spPr>
              <a:xfrm>
                <a:off x="5957682" y="1446214"/>
                <a:ext cx="171720" cy="309240"/>
              </a:xfrm>
              <a:prstGeom prst="rect">
                <a:avLst/>
              </a:prstGeom>
            </p:spPr>
          </p:pic>
        </mc:Fallback>
      </mc:AlternateContent>
      <p:sp>
        <p:nvSpPr>
          <p:cNvPr id="70" name="TextBox 69">
            <a:extLst>
              <a:ext uri="{FF2B5EF4-FFF2-40B4-BE49-F238E27FC236}">
                <a16:creationId xmlns:a16="http://schemas.microsoft.com/office/drawing/2014/main" id="{6C4F0C29-C351-43B0-97F4-961565E2F781}"/>
              </a:ext>
            </a:extLst>
          </p:cNvPr>
          <p:cNvSpPr txBox="1"/>
          <p:nvPr/>
        </p:nvSpPr>
        <p:spPr>
          <a:xfrm>
            <a:off x="8057322" y="342901"/>
            <a:ext cx="1086678" cy="923330"/>
          </a:xfrm>
          <a:prstGeom prst="rect">
            <a:avLst/>
          </a:prstGeom>
          <a:noFill/>
        </p:spPr>
        <p:txBody>
          <a:bodyPr wrap="square" rtlCol="0">
            <a:spAutoFit/>
          </a:bodyPr>
          <a:lstStyle/>
          <a:p>
            <a:r>
              <a:rPr lang="en-US" dirty="0">
                <a:solidFill>
                  <a:srgbClr val="FF0000"/>
                </a:solidFill>
              </a:rPr>
              <a:t>SILICON</a:t>
            </a:r>
          </a:p>
          <a:p>
            <a:r>
              <a:rPr lang="en-US" dirty="0">
                <a:solidFill>
                  <a:srgbClr val="FF0000"/>
                </a:solidFill>
              </a:rPr>
              <a:t>SHELL</a:t>
            </a:r>
          </a:p>
          <a:p>
            <a:endParaRPr lang="en-US" dirty="0"/>
          </a:p>
        </p:txBody>
      </p:sp>
    </p:spTree>
    <p:extLst>
      <p:ext uri="{BB962C8B-B14F-4D97-AF65-F5344CB8AC3E}">
        <p14:creationId xmlns:p14="http://schemas.microsoft.com/office/powerpoint/2010/main" val="3921892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D35C0-D13B-4EBF-8961-C44418F9295F}"/>
              </a:ext>
            </a:extLst>
          </p:cNvPr>
          <p:cNvSpPr>
            <a:spLocks noGrp="1"/>
          </p:cNvSpPr>
          <p:nvPr>
            <p:ph type="title"/>
          </p:nvPr>
        </p:nvSpPr>
        <p:spPr>
          <a:xfrm>
            <a:off x="533400" y="5562600"/>
            <a:ext cx="8229600" cy="685800"/>
          </a:xfrm>
        </p:spPr>
        <p:txBody>
          <a:bodyPr>
            <a:normAutofit/>
          </a:bodyPr>
          <a:lstStyle/>
          <a:p>
            <a:r>
              <a:rPr lang="en-US" sz="2400" dirty="0">
                <a:latin typeface="Times New Roman" panose="02020603050405020304" pitchFamily="18" charset="0"/>
                <a:cs typeface="Times New Roman" panose="02020603050405020304" pitchFamily="18" charset="0"/>
              </a:rPr>
              <a:t>Fig. 2  3D Lattice Architecture of Anode</a:t>
            </a:r>
          </a:p>
        </p:txBody>
      </p:sp>
      <p:pic>
        <p:nvPicPr>
          <p:cNvPr id="4" name="Content Placeholder 3">
            <a:extLst>
              <a:ext uri="{FF2B5EF4-FFF2-40B4-BE49-F238E27FC236}">
                <a16:creationId xmlns:a16="http://schemas.microsoft.com/office/drawing/2014/main" id="{B0E39B8B-88AA-4F36-8C31-E63C2509F7A5}"/>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457200"/>
            <a:ext cx="7620000" cy="4754562"/>
          </a:xfrm>
          <a:prstGeom prst="rect">
            <a:avLst/>
          </a:prstGeom>
          <a:noFill/>
          <a:ln>
            <a:noFill/>
          </a:ln>
        </p:spPr>
      </p:pic>
    </p:spTree>
    <p:extLst>
      <p:ext uri="{BB962C8B-B14F-4D97-AF65-F5344CB8AC3E}">
        <p14:creationId xmlns:p14="http://schemas.microsoft.com/office/powerpoint/2010/main" val="181048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1B6B8-5732-4F30-9859-6EB199755486}"/>
              </a:ext>
            </a:extLst>
          </p:cNvPr>
          <p:cNvSpPr>
            <a:spLocks noGrp="1"/>
          </p:cNvSpPr>
          <p:nvPr>
            <p:ph type="title"/>
          </p:nvPr>
        </p:nvSpPr>
        <p:spPr>
          <a:xfrm>
            <a:off x="228600" y="152400"/>
            <a:ext cx="8839200" cy="838200"/>
          </a:xfrm>
        </p:spPr>
        <p:txBody>
          <a:bodyPr>
            <a:normAutofit/>
          </a:bodyPr>
          <a:lstStyle/>
          <a:p>
            <a:r>
              <a:rPr lang="en-US" sz="3200" b="1" dirty="0">
                <a:solidFill>
                  <a:schemeClr val="accent1">
                    <a:lumMod val="75000"/>
                  </a:schemeClr>
                </a:solidFill>
              </a:rPr>
              <a:t>Tin and Plasma Beam Knitting vs Binder</a:t>
            </a:r>
          </a:p>
        </p:txBody>
      </p:sp>
      <p:sp>
        <p:nvSpPr>
          <p:cNvPr id="3" name="Content Placeholder 2">
            <a:extLst>
              <a:ext uri="{FF2B5EF4-FFF2-40B4-BE49-F238E27FC236}">
                <a16:creationId xmlns:a16="http://schemas.microsoft.com/office/drawing/2014/main" id="{53DE006F-1CD7-4DA9-90A2-32B54B8C3DC8}"/>
              </a:ext>
            </a:extLst>
          </p:cNvPr>
          <p:cNvSpPr>
            <a:spLocks noGrp="1"/>
          </p:cNvSpPr>
          <p:nvPr>
            <p:ph idx="1"/>
          </p:nvPr>
        </p:nvSpPr>
        <p:spPr>
          <a:xfrm>
            <a:off x="304800" y="990600"/>
            <a:ext cx="8458200" cy="5486400"/>
          </a:xfrm>
        </p:spPr>
        <p:txBody>
          <a:bodyPr>
            <a:normAutofit fontScale="25000" lnSpcReduction="20000"/>
          </a:bodyPr>
          <a:lstStyle/>
          <a:p>
            <a:pPr marL="0" indent="0">
              <a:buNone/>
            </a:pPr>
            <a:r>
              <a:rPr lang="en-US" sz="9600" dirty="0">
                <a:latin typeface="Times New Roman" panose="02020603050405020304" pitchFamily="18" charset="0"/>
                <a:cs typeface="Times New Roman" panose="02020603050405020304" pitchFamily="18" charset="0"/>
              </a:rPr>
              <a:t>It might be assumed that the binder in the conventional silicon anodes  hinders access of the electrolyte to the surface of silicon layer until some pores appear in the course of several cycles.  </a:t>
            </a:r>
          </a:p>
          <a:p>
            <a:pPr marL="0" indent="0">
              <a:buNone/>
            </a:pPr>
            <a:endParaRPr lang="en-US" sz="9600" dirty="0">
              <a:latin typeface="Times New Roman" panose="02020603050405020304" pitchFamily="18" charset="0"/>
              <a:cs typeface="Times New Roman" panose="02020603050405020304" pitchFamily="18" charset="0"/>
            </a:endParaRPr>
          </a:p>
          <a:p>
            <a:pPr marL="0" indent="0">
              <a:buNone/>
            </a:pPr>
            <a:r>
              <a:rPr lang="en-US" sz="9600" dirty="0">
                <a:latin typeface="Times New Roman" panose="02020603050405020304" pitchFamily="18" charset="0"/>
                <a:cs typeface="Times New Roman" panose="02020603050405020304" pitchFamily="18" charset="0"/>
              </a:rPr>
              <a:t>Elimination of the binder can raise the specific capacity.  However, its main function to provide adhesion to the current collector in alternating in the silicon shell size in cycling changing, may adversely affect the retention of the reversible electrode capacity. </a:t>
            </a:r>
          </a:p>
          <a:p>
            <a:pPr marL="0" indent="0">
              <a:buNone/>
            </a:pPr>
            <a:endParaRPr lang="en-US" sz="9600" dirty="0">
              <a:latin typeface="Times New Roman" panose="02020603050405020304" pitchFamily="18" charset="0"/>
              <a:cs typeface="Times New Roman" panose="02020603050405020304" pitchFamily="18" charset="0"/>
            </a:endParaRPr>
          </a:p>
          <a:p>
            <a:pPr marL="0" indent="0">
              <a:buNone/>
            </a:pPr>
            <a:r>
              <a:rPr lang="en-US" sz="9600" dirty="0">
                <a:latin typeface="Times New Roman" panose="02020603050405020304" pitchFamily="18" charset="0"/>
                <a:cs typeface="Times New Roman" panose="02020603050405020304" pitchFamily="18" charset="0"/>
              </a:rPr>
              <a:t>Such function should be transferred to the tin electroplated on the copper foil. Like silicon tin participates in the Li interaction and swells during lithiation. However, spacing in the lattice can absorb such expansion. </a:t>
            </a:r>
          </a:p>
          <a:p>
            <a:pPr marL="0" indent="0">
              <a:buNone/>
            </a:pPr>
            <a:endParaRPr lang="en-US" sz="9600" dirty="0">
              <a:latin typeface="Times New Roman" panose="02020603050405020304" pitchFamily="18" charset="0"/>
              <a:cs typeface="Times New Roman" panose="02020603050405020304" pitchFamily="18" charset="0"/>
            </a:endParaRPr>
          </a:p>
          <a:p>
            <a:pPr marL="0" indent="0">
              <a:buNone/>
            </a:pPr>
            <a:r>
              <a:rPr lang="en-US" sz="9600" dirty="0">
                <a:latin typeface="Times New Roman" panose="02020603050405020304" pitchFamily="18" charset="0"/>
                <a:cs typeface="Times New Roman" panose="02020603050405020304" pitchFamily="18" charset="0"/>
              </a:rPr>
              <a:t>Electrical connection between the printed layers is provided by welded knitting the lattice by the focused high temperature plasma beam simultaneously with printing this lattice. </a:t>
            </a:r>
            <a:endParaRPr lang="en-US" dirty="0"/>
          </a:p>
        </p:txBody>
      </p:sp>
    </p:spTree>
    <p:extLst>
      <p:ext uri="{BB962C8B-B14F-4D97-AF65-F5344CB8AC3E}">
        <p14:creationId xmlns:p14="http://schemas.microsoft.com/office/powerpoint/2010/main" val="1617141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9FBC8-AE4D-409F-B5F9-58AF93959344}"/>
              </a:ext>
            </a:extLst>
          </p:cNvPr>
          <p:cNvSpPr>
            <a:spLocks noGrp="1"/>
          </p:cNvSpPr>
          <p:nvPr>
            <p:ph type="title"/>
          </p:nvPr>
        </p:nvSpPr>
        <p:spPr/>
        <p:txBody>
          <a:bodyPr>
            <a:noAutofit/>
          </a:bodyPr>
          <a:lstStyle/>
          <a:p>
            <a:pPr algn="l"/>
            <a:r>
              <a:rPr lang="en-US" sz="2400" dirty="0">
                <a:latin typeface="Times New Roman" panose="02020603050405020304" pitchFamily="18" charset="0"/>
                <a:cs typeface="Times New Roman" panose="02020603050405020304" pitchFamily="18" charset="0"/>
              </a:rPr>
              <a:t>3D plasma beam having a high temperature can provide knitting of deposited lattice and its bonding to electro-platted by tin copper collector for electrical contact eliminating binder (Fig. 3) </a:t>
            </a:r>
          </a:p>
        </p:txBody>
      </p:sp>
      <p:sp>
        <p:nvSpPr>
          <p:cNvPr id="3" name="Content Placeholder 2">
            <a:extLst>
              <a:ext uri="{FF2B5EF4-FFF2-40B4-BE49-F238E27FC236}">
                <a16:creationId xmlns:a16="http://schemas.microsoft.com/office/drawing/2014/main" id="{D1A31351-13E2-4249-B432-B7E46B3C63C8}"/>
              </a:ext>
            </a:extLst>
          </p:cNvPr>
          <p:cNvSpPr>
            <a:spLocks noGrp="1"/>
          </p:cNvSpPr>
          <p:nvPr>
            <p:ph idx="1"/>
          </p:nvPr>
        </p:nvSpPr>
        <p:spPr>
          <a:xfrm>
            <a:off x="457200" y="2514600"/>
            <a:ext cx="2895600" cy="2209800"/>
          </a:xfrm>
        </p:spPr>
        <p:txBody>
          <a:bodyPr>
            <a:normAutofit fontScale="92500" lnSpcReduction="20000"/>
          </a:bodyPr>
          <a:lstStyle/>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Fig 3. Knitting Si/CNFs</a:t>
            </a:r>
          </a:p>
          <a:p>
            <a:pPr marL="0" indent="0">
              <a:buNone/>
            </a:pPr>
            <a:r>
              <a:rPr lang="en-US" sz="2400" dirty="0">
                <a:latin typeface="Times New Roman" panose="02020603050405020304" pitchFamily="18" charset="0"/>
                <a:cs typeface="Times New Roman" panose="02020603050405020304" pitchFamily="18" charset="0"/>
              </a:rPr>
              <a:t>lattice and bonding </a:t>
            </a:r>
          </a:p>
          <a:p>
            <a:pPr marL="0" indent="0">
              <a:buNone/>
            </a:pPr>
            <a:r>
              <a:rPr lang="en-US" sz="2400" dirty="0">
                <a:latin typeface="Times New Roman" panose="02020603050405020304" pitchFamily="18" charset="0"/>
                <a:cs typeface="Times New Roman" panose="02020603050405020304" pitchFamily="18" charset="0"/>
              </a:rPr>
              <a:t>to current collector</a:t>
            </a:r>
          </a:p>
          <a:p>
            <a:pPr marL="0" indent="0">
              <a:buNone/>
            </a:pPr>
            <a:r>
              <a:rPr lang="en-US" sz="2400" dirty="0">
                <a:latin typeface="Times New Roman" panose="02020603050405020304" pitchFamily="18" charset="0"/>
                <a:cs typeface="Times New Roman" panose="02020603050405020304" pitchFamily="18" charset="0"/>
              </a:rPr>
              <a:t>by high temperature</a:t>
            </a:r>
          </a:p>
          <a:p>
            <a:pPr marL="0" indent="0">
              <a:buNone/>
            </a:pPr>
            <a:r>
              <a:rPr lang="en-US" sz="2400" dirty="0">
                <a:latin typeface="Times New Roman" panose="02020603050405020304" pitchFamily="18" charset="0"/>
                <a:cs typeface="Times New Roman" panose="02020603050405020304" pitchFamily="18" charset="0"/>
              </a:rPr>
              <a:t>plasma beam fusion </a:t>
            </a:r>
          </a:p>
        </p:txBody>
      </p:sp>
      <p:pic>
        <p:nvPicPr>
          <p:cNvPr id="4" name="Picture 3">
            <a:extLst>
              <a:ext uri="{FF2B5EF4-FFF2-40B4-BE49-F238E27FC236}">
                <a16:creationId xmlns:a16="http://schemas.microsoft.com/office/drawing/2014/main" id="{7DFAEA4D-D49B-4674-807D-2A61C6CC2A5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828800"/>
            <a:ext cx="4800600" cy="4297362"/>
          </a:xfrm>
          <a:prstGeom prst="rect">
            <a:avLst/>
          </a:prstGeom>
          <a:noFill/>
          <a:ln>
            <a:noFill/>
          </a:ln>
        </p:spPr>
      </p:pic>
    </p:spTree>
    <p:extLst>
      <p:ext uri="{BB962C8B-B14F-4D97-AF65-F5344CB8AC3E}">
        <p14:creationId xmlns:p14="http://schemas.microsoft.com/office/powerpoint/2010/main" val="4144779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07581"/>
            <a:ext cx="8229600" cy="645874"/>
          </a:xfrm>
        </p:spPr>
        <p:txBody>
          <a:bodyPr>
            <a:normAutofit fontScale="90000"/>
          </a:bodyPr>
          <a:lstStyle/>
          <a:p>
            <a:r>
              <a:rPr lang="en-US" sz="2400" dirty="0">
                <a:latin typeface="Times New Roman" panose="02020603050405020304" pitchFamily="18" charset="0"/>
                <a:cs typeface="Times New Roman" panose="02020603050405020304" pitchFamily="18" charset="0"/>
              </a:rPr>
              <a:t>Fig. 4  AP ICP axial torch reactor with two saddle antennas and doughnut-like circular torch reactor </a:t>
            </a:r>
          </a:p>
        </p:txBody>
      </p:sp>
      <p:sp>
        <p:nvSpPr>
          <p:cNvPr id="3" name="TextBox 2">
            <a:extLst>
              <a:ext uri="{FF2B5EF4-FFF2-40B4-BE49-F238E27FC236}">
                <a16:creationId xmlns:a16="http://schemas.microsoft.com/office/drawing/2014/main" id="{44FF95AE-8F0F-4CCB-B435-CEF7E063C36E}"/>
              </a:ext>
            </a:extLst>
          </p:cNvPr>
          <p:cNvSpPr txBox="1"/>
          <p:nvPr/>
        </p:nvSpPr>
        <p:spPr>
          <a:xfrm>
            <a:off x="3270315" y="1351508"/>
            <a:ext cx="5334000" cy="4154984"/>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AP ICP jet includes two reactors. Two-stage-reactor (Fig. 4) is equipped by two saddle antennas. Each antenna comprises two branches with the rectangular coils bended to fit to outer walls of the reactor. Both branches are connected in parallel to reduce impedance and compensate the parasitic capacitive coupling leading to breakdown between the antenna and torch. Each antenna generates the transversal RF field to provide an uniform plasma discharge and a radial high temperature distribution. </a:t>
            </a:r>
          </a:p>
        </p:txBody>
      </p:sp>
      <p:pic>
        <p:nvPicPr>
          <p:cNvPr id="7" name="Content Placeholder 3">
            <a:extLst>
              <a:ext uri="{FF2B5EF4-FFF2-40B4-BE49-F238E27FC236}">
                <a16:creationId xmlns:a16="http://schemas.microsoft.com/office/drawing/2014/main" id="{B144E16A-E6CD-4F4F-B408-CB3E78E313EF}"/>
              </a:ext>
            </a:extLst>
          </p:cNvPr>
          <p:cNvPicPr>
            <a:picLocks noGrp="1" noChangeAspect="1"/>
          </p:cNvPicPr>
          <p:nvPr>
            <p:ph idx="1"/>
          </p:nvPr>
        </p:nvPicPr>
        <p:blipFill>
          <a:blip r:embed="rId2"/>
          <a:stretch>
            <a:fillRect/>
          </a:stretch>
        </p:blipFill>
        <p:spPr>
          <a:xfrm>
            <a:off x="457200" y="533400"/>
            <a:ext cx="2514600" cy="4824559"/>
          </a:xfrm>
          <a:prstGeom prst="rect">
            <a:avLst/>
          </a:prstGeom>
        </p:spPr>
      </p:pic>
      <p:sp>
        <p:nvSpPr>
          <p:cNvPr id="4" name="TextBox 3">
            <a:extLst>
              <a:ext uri="{FF2B5EF4-FFF2-40B4-BE49-F238E27FC236}">
                <a16:creationId xmlns:a16="http://schemas.microsoft.com/office/drawing/2014/main" id="{F1CA9684-1FD2-420F-A3AA-4CD9E61B8712}"/>
              </a:ext>
            </a:extLst>
          </p:cNvPr>
          <p:cNvSpPr txBox="1"/>
          <p:nvPr/>
        </p:nvSpPr>
        <p:spPr>
          <a:xfrm>
            <a:off x="3294668" y="191190"/>
            <a:ext cx="5315932" cy="954107"/>
          </a:xfrm>
          <a:prstGeom prst="rect">
            <a:avLst/>
          </a:prstGeom>
          <a:noFill/>
        </p:spPr>
        <p:txBody>
          <a:bodyPr wrap="square" rtlCol="0">
            <a:spAutoFit/>
          </a:bodyPr>
          <a:lstStyle/>
          <a:p>
            <a:r>
              <a:rPr lang="en-US" sz="2800" dirty="0">
                <a:solidFill>
                  <a:schemeClr val="accent1">
                    <a:lumMod val="75000"/>
                  </a:schemeClr>
                </a:solidFill>
              </a:rPr>
              <a:t>Atmospheric Pressure Inductive Coupled Plasma Jet</a:t>
            </a:r>
          </a:p>
        </p:txBody>
      </p:sp>
    </p:spTree>
    <p:extLst>
      <p:ext uri="{BB962C8B-B14F-4D97-AF65-F5344CB8AC3E}">
        <p14:creationId xmlns:p14="http://schemas.microsoft.com/office/powerpoint/2010/main" val="1158733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1905000"/>
            <a:ext cx="3733800" cy="4572000"/>
          </a:xfrm>
        </p:spPr>
        <p:txBody>
          <a:bodyPr>
            <a:noAutofit/>
          </a:bodyPr>
          <a:lstStyle/>
          <a:p>
            <a:pPr algn="l">
              <a:defRPr/>
            </a:pPr>
            <a:r>
              <a:rPr lang="en-US" sz="2000" dirty="0">
                <a:latin typeface="Times New Roman" panose="02020603050405020304" pitchFamily="18" charset="0"/>
                <a:cs typeface="Times New Roman" panose="02020603050405020304" pitchFamily="18" charset="0"/>
              </a:rPr>
              <a:t>Reactor generates two plasma torches combined together to provide a long high temperature area.</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err="1">
                <a:latin typeface="Times New Roman" panose="02020603050405020304" pitchFamily="18" charset="0"/>
                <a:cs typeface="Times New Roman" panose="02020603050405020304" pitchFamily="18" charset="0"/>
              </a:rPr>
              <a:t>Silane</a:t>
            </a:r>
            <a:r>
              <a:rPr lang="en-US" sz="2000" dirty="0">
                <a:latin typeface="Times New Roman" panose="02020603050405020304" pitchFamily="18" charset="0"/>
                <a:cs typeface="Times New Roman" panose="02020603050405020304" pitchFamily="18" charset="0"/>
              </a:rPr>
              <a:t> injected into the top plasma torch is decomposed generating Si vapor.</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Nozzle at the end of reactor narrows plasma stream with Si and generates the axial flow of Si vapor. CNFs are injected tangentially in this flow.</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Fig.5 AP-ICP torch </a:t>
            </a:r>
          </a:p>
        </p:txBody>
      </p:sp>
      <p:pic>
        <p:nvPicPr>
          <p:cNvPr id="4" name="Picture 2">
            <a:extLst>
              <a:ext uri="{FF2B5EF4-FFF2-40B4-BE49-F238E27FC236}">
                <a16:creationId xmlns:a16="http://schemas.microsoft.com/office/drawing/2014/main" id="{2E62AFCC-F09D-4EA6-93C1-E1CFAC315D63}"/>
              </a:ext>
            </a:extLst>
          </p:cNvPr>
          <p:cNvPicPr>
            <a:picLocks noChangeAspect="1" noChangeArrowheads="1"/>
          </p:cNvPicPr>
          <p:nvPr/>
        </p:nvPicPr>
        <p:blipFill>
          <a:blip r:embed="rId3" cstate="print"/>
          <a:srcRect/>
          <a:stretch>
            <a:fillRect/>
          </a:stretch>
        </p:blipFill>
        <p:spPr bwMode="auto">
          <a:xfrm>
            <a:off x="523712" y="533400"/>
            <a:ext cx="4048288" cy="5791200"/>
          </a:xfrm>
          <a:prstGeom prst="rect">
            <a:avLst/>
          </a:prstGeom>
          <a:noFill/>
          <a:ln w="9525">
            <a:noFill/>
            <a:miter lim="800000"/>
            <a:headEnd/>
            <a:tailEnd/>
          </a:ln>
        </p:spPr>
      </p:pic>
      <p:sp>
        <p:nvSpPr>
          <p:cNvPr id="3" name="TextBox 2">
            <a:extLst>
              <a:ext uri="{FF2B5EF4-FFF2-40B4-BE49-F238E27FC236}">
                <a16:creationId xmlns:a16="http://schemas.microsoft.com/office/drawing/2014/main" id="{C21B826A-2AA0-4455-A4A0-61F60870194D}"/>
              </a:ext>
            </a:extLst>
          </p:cNvPr>
          <p:cNvSpPr txBox="1"/>
          <p:nvPr/>
        </p:nvSpPr>
        <p:spPr>
          <a:xfrm>
            <a:off x="5069264" y="304800"/>
            <a:ext cx="3886200" cy="1384995"/>
          </a:xfrm>
          <a:prstGeom prst="rect">
            <a:avLst/>
          </a:prstGeom>
          <a:noFill/>
        </p:spPr>
        <p:txBody>
          <a:bodyPr wrap="square" rtlCol="0">
            <a:spAutoFit/>
          </a:bodyPr>
          <a:lstStyle/>
          <a:p>
            <a:r>
              <a:rPr lang="en-US" sz="2800" dirty="0">
                <a:solidFill>
                  <a:schemeClr val="accent1">
                    <a:lumMod val="75000"/>
                  </a:schemeClr>
                </a:solidFill>
                <a:cs typeface="Times New Roman" panose="02020603050405020304" pitchFamily="18" charset="0"/>
              </a:rPr>
              <a:t>Atmospheric Pressure Inductively Coupled Plasma (AP-ICP) Torch</a:t>
            </a:r>
            <a:endParaRPr lang="en-US" sz="2800" dirty="0">
              <a:solidFill>
                <a:schemeClr val="accent1">
                  <a:lumMod val="75000"/>
                </a:schemeClr>
              </a:solidFill>
            </a:endParaRPr>
          </a:p>
        </p:txBody>
      </p:sp>
    </p:spTree>
    <p:extLst>
      <p:ext uri="{BB962C8B-B14F-4D97-AF65-F5344CB8AC3E}">
        <p14:creationId xmlns:p14="http://schemas.microsoft.com/office/powerpoint/2010/main" val="95042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373BC-D81D-438E-BB3E-192938ED61A9}"/>
              </a:ext>
            </a:extLst>
          </p:cNvPr>
          <p:cNvSpPr>
            <a:spLocks noGrp="1"/>
          </p:cNvSpPr>
          <p:nvPr>
            <p:ph type="title"/>
          </p:nvPr>
        </p:nvSpPr>
        <p:spPr>
          <a:xfrm>
            <a:off x="5962650" y="1371600"/>
            <a:ext cx="2882900" cy="1371594"/>
          </a:xfrm>
        </p:spPr>
        <p:txBody>
          <a:bodyPr>
            <a:noAutofit/>
          </a:bodyPr>
          <a:lstStyle/>
          <a:p>
            <a:pPr algn="l"/>
            <a:r>
              <a:rPr lang="en-US" sz="2400" dirty="0">
                <a:latin typeface="Times New Roman" panose="02020603050405020304" pitchFamily="18" charset="0"/>
                <a:cs typeface="Times New Roman" panose="02020603050405020304" pitchFamily="18" charset="0"/>
              </a:rPr>
              <a:t>Fig. 6 Doughnut-like plasma reactor.</a:t>
            </a:r>
          </a:p>
        </p:txBody>
      </p:sp>
      <p:sp>
        <p:nvSpPr>
          <p:cNvPr id="3" name="Rectangle 2">
            <a:extLst>
              <a:ext uri="{FF2B5EF4-FFF2-40B4-BE49-F238E27FC236}">
                <a16:creationId xmlns:a16="http://schemas.microsoft.com/office/drawing/2014/main" id="{8BE44C50-CDF0-426A-94C8-041150283292}"/>
              </a:ext>
            </a:extLst>
          </p:cNvPr>
          <p:cNvSpPr>
            <a:spLocks noChangeArrowheads="1"/>
          </p:cNvSpPr>
          <p:nvPr/>
        </p:nvSpPr>
        <p:spPr bwMode="auto">
          <a:xfrm>
            <a:off x="2362200" y="3581400"/>
            <a:ext cx="23774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F74E7E9A-5C4C-4850-A600-B6D7CE3A3D46}"/>
              </a:ext>
            </a:extLst>
          </p:cNvPr>
          <p:cNvGraphicFramePr>
            <a:graphicFrameLocks noChangeAspect="1"/>
          </p:cNvGraphicFramePr>
          <p:nvPr>
            <p:extLst>
              <p:ext uri="{D42A27DB-BD31-4B8C-83A1-F6EECF244321}">
                <p14:modId xmlns:p14="http://schemas.microsoft.com/office/powerpoint/2010/main" val="2518721007"/>
              </p:ext>
            </p:extLst>
          </p:nvPr>
        </p:nvGraphicFramePr>
        <p:xfrm>
          <a:off x="324374" y="1143000"/>
          <a:ext cx="5397500" cy="3878835"/>
        </p:xfrm>
        <a:graphic>
          <a:graphicData uri="http://schemas.openxmlformats.org/presentationml/2006/ole">
            <mc:AlternateContent xmlns:mc="http://schemas.openxmlformats.org/markup-compatibility/2006">
              <mc:Choice xmlns:v="urn:schemas-microsoft-com:vml" Requires="v">
                <p:oleObj spid="_x0000_s24658" name="Bitmap Image" r:id="rId3" imgW="2286000" imgH="2276640" progId="Paint.Picture">
                  <p:embed/>
                </p:oleObj>
              </mc:Choice>
              <mc:Fallback>
                <p:oleObj name="Bitmap Image" r:id="rId3" imgW="2286000" imgH="2276640" progId="Paint.Picture">
                  <p:embed/>
                  <p:pic>
                    <p:nvPicPr>
                      <p:cNvPr id="4" name="Object 3">
                        <a:extLst>
                          <a:ext uri="{FF2B5EF4-FFF2-40B4-BE49-F238E27FC236}">
                            <a16:creationId xmlns:a16="http://schemas.microsoft.com/office/drawing/2014/main" id="{F74E7E9A-5C4C-4850-A600-B6D7CE3A3D46}"/>
                          </a:ext>
                        </a:extLst>
                      </p:cNvPr>
                      <p:cNvPicPr>
                        <a:picLocks noChangeAspect="1" noChangeArrowheads="1"/>
                      </p:cNvPicPr>
                      <p:nvPr/>
                    </p:nvPicPr>
                    <p:blipFill>
                      <a:blip r:embed="rId4"/>
                      <a:srcRect/>
                      <a:stretch>
                        <a:fillRect/>
                      </a:stretch>
                    </p:blipFill>
                    <p:spPr bwMode="auto">
                      <a:xfrm>
                        <a:off x="324374" y="1143000"/>
                        <a:ext cx="5397500" cy="3878835"/>
                      </a:xfrm>
                      <a:prstGeom prst="rect">
                        <a:avLst/>
                      </a:prstGeom>
                      <a:noFill/>
                    </p:spPr>
                  </p:pic>
                </p:oleObj>
              </mc:Fallback>
            </mc:AlternateContent>
          </a:graphicData>
        </a:graphic>
      </p:graphicFrame>
      <p:sp>
        <p:nvSpPr>
          <p:cNvPr id="5" name="TextBox 4">
            <a:extLst>
              <a:ext uri="{FF2B5EF4-FFF2-40B4-BE49-F238E27FC236}">
                <a16:creationId xmlns:a16="http://schemas.microsoft.com/office/drawing/2014/main" id="{75071A00-B21F-4B40-BDBE-0859B33E4916}"/>
              </a:ext>
            </a:extLst>
          </p:cNvPr>
          <p:cNvSpPr txBox="1"/>
          <p:nvPr/>
        </p:nvSpPr>
        <p:spPr>
          <a:xfrm>
            <a:off x="322803" y="5105400"/>
            <a:ext cx="8547100" cy="163121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This reactor (Fig. 6) generates a circular plasma torch for pre-heating of injected inside CNFs. It is equipped with two inductors and six capillaries. Inductors generate this torch, but the capillaries split it in six flows directed tangentially to an axial silicon vapor flow. Immersed into Si vapor each CNF absorbs a thin layer of Si.</a:t>
            </a:r>
          </a:p>
        </p:txBody>
      </p:sp>
      <p:sp>
        <p:nvSpPr>
          <p:cNvPr id="6" name="TextBox 5">
            <a:extLst>
              <a:ext uri="{FF2B5EF4-FFF2-40B4-BE49-F238E27FC236}">
                <a16:creationId xmlns:a16="http://schemas.microsoft.com/office/drawing/2014/main" id="{2B2DCAFA-C199-40ED-8498-A92144F3387D}"/>
              </a:ext>
            </a:extLst>
          </p:cNvPr>
          <p:cNvSpPr txBox="1"/>
          <p:nvPr/>
        </p:nvSpPr>
        <p:spPr>
          <a:xfrm>
            <a:off x="1981200" y="166890"/>
            <a:ext cx="5334000" cy="584775"/>
          </a:xfrm>
          <a:prstGeom prst="rect">
            <a:avLst/>
          </a:prstGeom>
          <a:noFill/>
        </p:spPr>
        <p:txBody>
          <a:bodyPr wrap="square" rtlCol="0">
            <a:spAutoFit/>
          </a:bodyPr>
          <a:lstStyle/>
          <a:p>
            <a:r>
              <a:rPr lang="en-US" sz="3200" b="1" dirty="0">
                <a:solidFill>
                  <a:schemeClr val="accent1">
                    <a:lumMod val="75000"/>
                  </a:schemeClr>
                </a:solidFill>
                <a:cs typeface="Times New Roman" panose="02020603050405020304" pitchFamily="18" charset="0"/>
              </a:rPr>
              <a:t>Doughnut-like Plasma Reactor</a:t>
            </a:r>
            <a:endParaRPr lang="en-US" sz="3200" b="1" dirty="0">
              <a:solidFill>
                <a:schemeClr val="accent1">
                  <a:lumMod val="75000"/>
                </a:schemeClr>
              </a:solidFill>
            </a:endParaRPr>
          </a:p>
        </p:txBody>
      </p:sp>
    </p:spTree>
    <p:extLst>
      <p:ext uri="{BB962C8B-B14F-4D97-AF65-F5344CB8AC3E}">
        <p14:creationId xmlns:p14="http://schemas.microsoft.com/office/powerpoint/2010/main" val="2929152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p:cNvSpPr>
            <a:spLocks noGrp="1" noChangeArrowheads="1"/>
          </p:cNvSpPr>
          <p:nvPr>
            <p:ph type="title" idx="4294967295"/>
          </p:nvPr>
        </p:nvSpPr>
        <p:spPr>
          <a:xfrm>
            <a:off x="304800" y="177710"/>
            <a:ext cx="8458200" cy="685800"/>
          </a:xfrm>
        </p:spPr>
        <p:txBody>
          <a:bodyPr>
            <a:noAutofit/>
          </a:bodyPr>
          <a:lstStyle/>
          <a:p>
            <a:pPr algn="l">
              <a:defRPr/>
            </a:pPr>
            <a:r>
              <a:rPr lang="en-US" sz="2800" b="1" dirty="0">
                <a:solidFill>
                  <a:schemeClr val="accent1">
                    <a:lumMod val="75000"/>
                  </a:schemeClr>
                </a:solidFill>
                <a:latin typeface="+mn-lt"/>
                <a:cs typeface="Times New Roman" panose="02020603050405020304" pitchFamily="18" charset="0"/>
              </a:rPr>
              <a:t>Plasma Beam with Carbon Nanofiber Encapsulated by Si</a:t>
            </a:r>
          </a:p>
        </p:txBody>
      </p:sp>
      <p:pic>
        <p:nvPicPr>
          <p:cNvPr id="9219" name="Picture 4" descr="compensated torch"/>
          <p:cNvPicPr>
            <a:picLocks noChangeAspect="1" noChangeArrowheads="1"/>
          </p:cNvPicPr>
          <p:nvPr/>
        </p:nvPicPr>
        <p:blipFill>
          <a:blip r:embed="rId3" cstate="print"/>
          <a:srcRect/>
          <a:stretch>
            <a:fillRect/>
          </a:stretch>
        </p:blipFill>
        <p:spPr bwMode="auto">
          <a:xfrm>
            <a:off x="1916906" y="863510"/>
            <a:ext cx="5538788" cy="4632325"/>
          </a:xfrm>
          <a:prstGeom prst="rect">
            <a:avLst/>
          </a:prstGeom>
          <a:noFill/>
          <a:ln w="9525">
            <a:noFill/>
            <a:miter lim="800000"/>
            <a:headEnd/>
            <a:tailEnd/>
          </a:ln>
        </p:spPr>
      </p:pic>
      <p:sp>
        <p:nvSpPr>
          <p:cNvPr id="2" name="TextBox 1">
            <a:extLst>
              <a:ext uri="{FF2B5EF4-FFF2-40B4-BE49-F238E27FC236}">
                <a16:creationId xmlns:a16="http://schemas.microsoft.com/office/drawing/2014/main" id="{0FFED6FA-C38B-40FD-BA0F-5657355768AA}"/>
              </a:ext>
            </a:extLst>
          </p:cNvPr>
          <p:cNvSpPr txBox="1"/>
          <p:nvPr/>
        </p:nvSpPr>
        <p:spPr>
          <a:xfrm>
            <a:off x="304800" y="5755129"/>
            <a:ext cx="8610600"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Silicon Nanofiber is encapsulated with thickness of Si shell up to 12 nm and together with plasma beam is delivered to substrate (Fig. 7).</a:t>
            </a:r>
          </a:p>
        </p:txBody>
      </p:sp>
      <p:sp>
        <p:nvSpPr>
          <p:cNvPr id="5" name="TextBox 4">
            <a:extLst>
              <a:ext uri="{FF2B5EF4-FFF2-40B4-BE49-F238E27FC236}">
                <a16:creationId xmlns:a16="http://schemas.microsoft.com/office/drawing/2014/main" id="{DDA57AC8-D3B6-432A-BC76-987E8162DF28}"/>
              </a:ext>
            </a:extLst>
          </p:cNvPr>
          <p:cNvSpPr txBox="1"/>
          <p:nvPr/>
        </p:nvSpPr>
        <p:spPr>
          <a:xfrm>
            <a:off x="7543800" y="2590800"/>
            <a:ext cx="1524000" cy="923330"/>
          </a:xfrm>
          <a:prstGeom prst="rect">
            <a:avLst/>
          </a:prstGeom>
          <a:noFill/>
        </p:spPr>
        <p:txBody>
          <a:bodyPr wrap="square" rtlCol="0">
            <a:spAutoFit/>
          </a:bodyPr>
          <a:lstStyle/>
          <a:p>
            <a:r>
              <a:rPr lang="en-US" dirty="0"/>
              <a:t>Fig. 7 Atmospheric Plasma Beam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6105DC-DD6D-428A-AA98-F6618FEB8EA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9601" y="1430008"/>
            <a:ext cx="5181600" cy="4191000"/>
          </a:xfrm>
          <a:prstGeom prst="rect">
            <a:avLst/>
          </a:prstGeom>
          <a:noFill/>
          <a:ln>
            <a:noFill/>
          </a:ln>
        </p:spPr>
      </p:pic>
      <p:sp>
        <p:nvSpPr>
          <p:cNvPr id="3" name="TextBox 2">
            <a:extLst>
              <a:ext uri="{FF2B5EF4-FFF2-40B4-BE49-F238E27FC236}">
                <a16:creationId xmlns:a16="http://schemas.microsoft.com/office/drawing/2014/main" id="{530C694A-A941-4439-BBE8-FFC04DBAE21A}"/>
              </a:ext>
            </a:extLst>
          </p:cNvPr>
          <p:cNvSpPr txBox="1"/>
          <p:nvPr/>
        </p:nvSpPr>
        <p:spPr>
          <a:xfrm flipH="1">
            <a:off x="381000" y="5943600"/>
            <a:ext cx="8763000"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 8 Rotatable tubular centrifuge for injection of Carbon nanofiber into doughnut-like plasma reactor</a:t>
            </a:r>
          </a:p>
        </p:txBody>
      </p:sp>
      <p:sp>
        <p:nvSpPr>
          <p:cNvPr id="4" name="TextBox 3">
            <a:extLst>
              <a:ext uri="{FF2B5EF4-FFF2-40B4-BE49-F238E27FC236}">
                <a16:creationId xmlns:a16="http://schemas.microsoft.com/office/drawing/2014/main" id="{3E757C19-9DD8-44F1-AF59-BA2623D7DECC}"/>
              </a:ext>
            </a:extLst>
          </p:cNvPr>
          <p:cNvSpPr txBox="1"/>
          <p:nvPr/>
        </p:nvSpPr>
        <p:spPr>
          <a:xfrm>
            <a:off x="5943600" y="1219803"/>
            <a:ext cx="3124200" cy="4708981"/>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Centrifuge (Fig. 8) for injection of CNFs consists of two welded tubular  spirals that deliver doses of CNFs to doughnut-like reactor. In the reactor CNFs are heated by the circular torch for following absorption of silicon. However, doses determining deposition rate are limited by sustainability of plasma torch. Stability of torch is controlled by revolution of centrifuge. </a:t>
            </a:r>
          </a:p>
        </p:txBody>
      </p:sp>
      <p:sp>
        <p:nvSpPr>
          <p:cNvPr id="6" name="TextBox 5">
            <a:extLst>
              <a:ext uri="{FF2B5EF4-FFF2-40B4-BE49-F238E27FC236}">
                <a16:creationId xmlns:a16="http://schemas.microsoft.com/office/drawing/2014/main" id="{ED2E82E1-9B1D-433C-92D4-77B903EA1278}"/>
              </a:ext>
            </a:extLst>
          </p:cNvPr>
          <p:cNvSpPr txBox="1"/>
          <p:nvPr/>
        </p:nvSpPr>
        <p:spPr>
          <a:xfrm>
            <a:off x="402210" y="228600"/>
            <a:ext cx="8513190" cy="461665"/>
          </a:xfrm>
          <a:prstGeom prst="rect">
            <a:avLst/>
          </a:prstGeom>
          <a:noFill/>
        </p:spPr>
        <p:txBody>
          <a:bodyPr wrap="square" rtlCol="0">
            <a:spAutoFit/>
          </a:bodyPr>
          <a:lstStyle/>
          <a:p>
            <a:r>
              <a:rPr lang="en-US" sz="2400" b="1" dirty="0">
                <a:solidFill>
                  <a:schemeClr val="accent1">
                    <a:lumMod val="75000"/>
                  </a:schemeClr>
                </a:solidFill>
              </a:rPr>
              <a:t>Injection of Carbon Nanofiber</a:t>
            </a:r>
            <a:r>
              <a:rPr lang="en-US" sz="2400" b="1" dirty="0">
                <a:solidFill>
                  <a:schemeClr val="accent1">
                    <a:lumMod val="75000"/>
                  </a:schemeClr>
                </a:solidFill>
                <a:cs typeface="Times New Roman" panose="02020603050405020304" pitchFamily="18" charset="0"/>
              </a:rPr>
              <a:t> Into Doughnut-like Plasma Reactor</a:t>
            </a:r>
            <a:r>
              <a:rPr lang="en-US" sz="2400" b="1" dirty="0">
                <a:solidFill>
                  <a:schemeClr val="accent1">
                    <a:lumMod val="75000"/>
                  </a:schemeClr>
                </a:solidFill>
              </a:rPr>
              <a:t> </a:t>
            </a:r>
          </a:p>
        </p:txBody>
      </p:sp>
    </p:spTree>
    <p:extLst>
      <p:ext uri="{BB962C8B-B14F-4D97-AF65-F5344CB8AC3E}">
        <p14:creationId xmlns:p14="http://schemas.microsoft.com/office/powerpoint/2010/main" val="2642069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D1EA0-93B7-441B-8834-C6C86B6DDBBC}"/>
              </a:ext>
            </a:extLst>
          </p:cNvPr>
          <p:cNvSpPr>
            <a:spLocks noGrp="1"/>
          </p:cNvSpPr>
          <p:nvPr>
            <p:ph type="title"/>
          </p:nvPr>
        </p:nvSpPr>
        <p:spPr>
          <a:xfrm>
            <a:off x="495300" y="378995"/>
            <a:ext cx="8153400" cy="685800"/>
          </a:xfrm>
        </p:spPr>
        <p:txBody>
          <a:bodyPr>
            <a:noAutofit/>
          </a:bodyPr>
          <a:lstStyle/>
          <a:p>
            <a:r>
              <a:rPr lang="en-US" sz="3200" b="1" dirty="0">
                <a:solidFill>
                  <a:schemeClr val="accent1">
                    <a:lumMod val="75000"/>
                  </a:schemeClr>
                </a:solidFill>
                <a:latin typeface="+mn-lt"/>
                <a:cs typeface="Times New Roman" panose="02020603050405020304" pitchFamily="18" charset="0"/>
              </a:rPr>
              <a:t>3D Printed Li-ion Batteries </a:t>
            </a:r>
          </a:p>
        </p:txBody>
      </p:sp>
      <p:sp>
        <p:nvSpPr>
          <p:cNvPr id="3" name="Content Placeholder 2">
            <a:extLst>
              <a:ext uri="{FF2B5EF4-FFF2-40B4-BE49-F238E27FC236}">
                <a16:creationId xmlns:a16="http://schemas.microsoft.com/office/drawing/2014/main" id="{2B165525-A8B4-45D1-AAF8-E302C5ECD454}"/>
              </a:ext>
            </a:extLst>
          </p:cNvPr>
          <p:cNvSpPr>
            <a:spLocks noGrp="1"/>
          </p:cNvSpPr>
          <p:nvPr>
            <p:ph idx="1"/>
          </p:nvPr>
        </p:nvSpPr>
        <p:spPr>
          <a:xfrm>
            <a:off x="685800" y="1064795"/>
            <a:ext cx="8153400" cy="5562600"/>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3D printed battery manufacturing has opportunity to be an efficient and versatile platform technology to enable shape-versatile/monolithic-integrated power sources with functionalities far beyond those of conventional batteries.</a:t>
            </a:r>
            <a:r>
              <a:rPr lang="en-US" altLang="en-US" sz="2400" dirty="0">
                <a:latin typeface="Times New Roman" panose="02020603050405020304" pitchFamily="18" charset="0"/>
                <a:cs typeface="Times New Roman" panose="02020603050405020304" pitchFamily="18" charset="0"/>
              </a:rPr>
              <a:t> </a:t>
            </a:r>
          </a:p>
          <a:p>
            <a:pPr marL="0" indent="0">
              <a:buNone/>
            </a:pPr>
            <a:endParaRPr lang="en-US" altLang="en-US" sz="2400" dirty="0">
              <a:latin typeface="Times New Roman" panose="02020603050405020304" pitchFamily="18" charset="0"/>
              <a:cs typeface="Times New Roman" panose="02020603050405020304" pitchFamily="18" charset="0"/>
            </a:endParaRPr>
          </a:p>
          <a:p>
            <a:pPr marL="0" indent="0">
              <a:buNone/>
            </a:pPr>
            <a:r>
              <a:rPr lang="en-US" altLang="en-US" sz="2400" dirty="0">
                <a:latin typeface="Times New Roman" panose="02020603050405020304" pitchFamily="18" charset="0"/>
                <a:cs typeface="Times New Roman" panose="02020603050405020304" pitchFamily="18" charset="0"/>
              </a:rPr>
              <a:t>In the conventional battery 30-50% of the total electrode volume is unutilized, because of a low surface area of active materials and complicated access of lithium ion for them to provide an </a:t>
            </a:r>
            <a:r>
              <a:rPr lang="en-US" altLang="en-US" sz="2400" dirty="0" err="1">
                <a:latin typeface="Times New Roman" panose="02020603050405020304" pitchFamily="18" charset="0"/>
                <a:cs typeface="Times New Roman" panose="02020603050405020304" pitchFamily="18" charset="0"/>
              </a:rPr>
              <a:t>elctro</a:t>
            </a:r>
            <a:r>
              <a:rPr lang="en-US" altLang="en-US" sz="2400" dirty="0">
                <a:latin typeface="Times New Roman" panose="02020603050405020304" pitchFamily="18" charset="0"/>
                <a:cs typeface="Times New Roman" panose="02020603050405020304" pitchFamily="18" charset="0"/>
              </a:rPr>
              <a:t>-chemical reaction.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Layer-by-layer spray printing may provide the intrinsic properties of electrode materials.  Having high-energy and high-power-density they may serve as promising energy storage systems for electric vehicles (EV). </a:t>
            </a:r>
          </a:p>
        </p:txBody>
      </p:sp>
    </p:spTree>
    <p:extLst>
      <p:ext uri="{BB962C8B-B14F-4D97-AF65-F5344CB8AC3E}">
        <p14:creationId xmlns:p14="http://schemas.microsoft.com/office/powerpoint/2010/main" val="2146895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4F0E2D-8055-453A-AD0F-FB3D66363481}"/>
              </a:ext>
            </a:extLst>
          </p:cNvPr>
          <p:cNvSpPr txBox="1"/>
          <p:nvPr/>
        </p:nvSpPr>
        <p:spPr>
          <a:xfrm>
            <a:off x="2067219" y="381000"/>
            <a:ext cx="5400381" cy="584775"/>
          </a:xfrm>
          <a:prstGeom prst="rect">
            <a:avLst/>
          </a:prstGeom>
          <a:noFill/>
        </p:spPr>
        <p:txBody>
          <a:bodyPr wrap="square" rtlCol="0">
            <a:spAutoFit/>
          </a:bodyPr>
          <a:lstStyle/>
          <a:p>
            <a:r>
              <a:rPr lang="en-US" sz="3200" b="1" dirty="0">
                <a:solidFill>
                  <a:schemeClr val="accent1">
                    <a:lumMod val="75000"/>
                  </a:schemeClr>
                </a:solidFill>
              </a:rPr>
              <a:t>Applications of 3D printed </a:t>
            </a:r>
            <a:r>
              <a:rPr lang="en-US" sz="3200" b="1" dirty="0" err="1">
                <a:solidFill>
                  <a:schemeClr val="accent1">
                    <a:lumMod val="75000"/>
                  </a:schemeClr>
                </a:solidFill>
              </a:rPr>
              <a:t>LiBs</a:t>
            </a:r>
            <a:endParaRPr lang="en-US" sz="3200" b="1" dirty="0">
              <a:solidFill>
                <a:schemeClr val="accent1">
                  <a:lumMod val="75000"/>
                </a:schemeClr>
              </a:solidFill>
            </a:endParaRPr>
          </a:p>
        </p:txBody>
      </p:sp>
      <p:sp>
        <p:nvSpPr>
          <p:cNvPr id="4" name="TextBox 3">
            <a:extLst>
              <a:ext uri="{FF2B5EF4-FFF2-40B4-BE49-F238E27FC236}">
                <a16:creationId xmlns:a16="http://schemas.microsoft.com/office/drawing/2014/main" id="{A72BDEF6-49B7-4945-B06E-BB8D3B16EC15}"/>
              </a:ext>
            </a:extLst>
          </p:cNvPr>
          <p:cNvSpPr txBox="1"/>
          <p:nvPr/>
        </p:nvSpPr>
        <p:spPr>
          <a:xfrm>
            <a:off x="609600" y="1524000"/>
            <a:ext cx="8153400" cy="3785652"/>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 Application #1 </a:t>
            </a:r>
            <a:r>
              <a:rPr lang="en-US" sz="2400" dirty="0">
                <a:latin typeface="Times New Roman" panose="02020603050405020304" pitchFamily="18" charset="0"/>
                <a:cs typeface="Times New Roman" panose="02020603050405020304" pitchFamily="18" charset="0"/>
              </a:rPr>
              <a:t>Large-Format 3D printed Si/CNF anodes for EV </a:t>
            </a:r>
            <a:r>
              <a:rPr lang="en-US" sz="2400" dirty="0" err="1">
                <a:latin typeface="Times New Roman" panose="02020603050405020304" pitchFamily="18" charset="0"/>
                <a:cs typeface="Times New Roman" panose="02020603050405020304" pitchFamily="18" charset="0"/>
              </a:rPr>
              <a:t>LiBs</a:t>
            </a:r>
            <a:endParaRPr lang="en-US" sz="2400" dirty="0">
              <a:latin typeface="Times New Roman" panose="02020603050405020304" pitchFamily="18" charset="0"/>
              <a:cs typeface="Times New Roman" panose="02020603050405020304" pitchFamily="18" charset="0"/>
            </a:endParaRPr>
          </a:p>
          <a:p>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Si-carbon nanofibers are deposited from both sides on the copper tape electroplated by tin for better adhesion of the printed lattice to the current collector. Lattice itself is thermally knitted through welding by the focused thin plasma beam simultaneously with deposition. The copper tape is carrying the tape by the drum (Fig.9) with a high revolution. Pulsing axial motion is provided to build the multi-staged lattice architecture.</a:t>
            </a:r>
          </a:p>
        </p:txBody>
      </p:sp>
    </p:spTree>
    <p:extLst>
      <p:ext uri="{BB962C8B-B14F-4D97-AF65-F5344CB8AC3E}">
        <p14:creationId xmlns:p14="http://schemas.microsoft.com/office/powerpoint/2010/main" val="626044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42EED38-1232-4113-AD84-47EE9C348FA7}"/>
              </a:ext>
            </a:extLst>
          </p:cNvPr>
          <p:cNvSpPr>
            <a:spLocks noChangeArrowheads="1"/>
          </p:cNvSpPr>
          <p:nvPr/>
        </p:nvSpPr>
        <p:spPr bwMode="auto">
          <a:xfrm>
            <a:off x="1259070" y="0"/>
            <a:ext cx="1133163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 name="Object 2">
            <a:extLst>
              <a:ext uri="{FF2B5EF4-FFF2-40B4-BE49-F238E27FC236}">
                <a16:creationId xmlns:a16="http://schemas.microsoft.com/office/drawing/2014/main" id="{87FF1303-5476-4009-B16E-C0D5BF5A6B0C}"/>
              </a:ext>
            </a:extLst>
          </p:cNvPr>
          <p:cNvGraphicFramePr>
            <a:graphicFrameLocks noChangeAspect="1"/>
          </p:cNvGraphicFramePr>
          <p:nvPr>
            <p:extLst>
              <p:ext uri="{D42A27DB-BD31-4B8C-83A1-F6EECF244321}">
                <p14:modId xmlns:p14="http://schemas.microsoft.com/office/powerpoint/2010/main" val="3692318866"/>
              </p:ext>
            </p:extLst>
          </p:nvPr>
        </p:nvGraphicFramePr>
        <p:xfrm>
          <a:off x="2286000" y="522982"/>
          <a:ext cx="5410200" cy="4688840"/>
        </p:xfrm>
        <a:graphic>
          <a:graphicData uri="http://schemas.openxmlformats.org/presentationml/2006/ole">
            <mc:AlternateContent xmlns:mc="http://schemas.openxmlformats.org/markup-compatibility/2006">
              <mc:Choice xmlns:v="urn:schemas-microsoft-com:vml" Requires="v">
                <p:oleObj spid="_x0000_s20579" name="AutoCAD Drawing" r:id="rId3" imgW="9658350" imgH="3476625" progId="AutoCAD.Drawing.21">
                  <p:embed/>
                </p:oleObj>
              </mc:Choice>
              <mc:Fallback>
                <p:oleObj name="AutoCAD Drawing" r:id="rId3" imgW="9658350" imgH="3476625" progId="AutoCAD.Drawing.2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l="9468" r="28403"/>
                      <a:stretch>
                        <a:fillRect/>
                      </a:stretch>
                    </p:blipFill>
                    <p:spPr bwMode="auto">
                      <a:xfrm>
                        <a:off x="2286000" y="522982"/>
                        <a:ext cx="5410200" cy="4688840"/>
                      </a:xfrm>
                      <a:prstGeom prst="rect">
                        <a:avLst/>
                      </a:prstGeom>
                      <a:noFill/>
                    </p:spPr>
                  </p:pic>
                </p:oleObj>
              </mc:Fallback>
            </mc:AlternateContent>
          </a:graphicData>
        </a:graphic>
      </p:graphicFrame>
      <p:sp>
        <p:nvSpPr>
          <p:cNvPr id="4" name="TextBox 3">
            <a:extLst>
              <a:ext uri="{FF2B5EF4-FFF2-40B4-BE49-F238E27FC236}">
                <a16:creationId xmlns:a16="http://schemas.microsoft.com/office/drawing/2014/main" id="{6B6CA2D7-58CE-4FEE-99C5-62C745CD94E1}"/>
              </a:ext>
            </a:extLst>
          </p:cNvPr>
          <p:cNvSpPr txBox="1"/>
          <p:nvPr/>
        </p:nvSpPr>
        <p:spPr>
          <a:xfrm>
            <a:off x="838200" y="5520519"/>
            <a:ext cx="7620000"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 9. Process of encapsulation, focusing the Si/CNF beam and 3D printing the Si/CNF anode.   </a:t>
            </a:r>
          </a:p>
        </p:txBody>
      </p:sp>
    </p:spTree>
    <p:extLst>
      <p:ext uri="{BB962C8B-B14F-4D97-AF65-F5344CB8AC3E}">
        <p14:creationId xmlns:p14="http://schemas.microsoft.com/office/powerpoint/2010/main" val="2917697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958" y="5989608"/>
            <a:ext cx="8458200" cy="655638"/>
          </a:xfrm>
        </p:spPr>
        <p:txBody>
          <a:bodyPr>
            <a:normAutofit fontScale="90000"/>
          </a:bodyPr>
          <a:lstStyle/>
          <a:p>
            <a:r>
              <a:rPr lang="en-US" sz="2400" dirty="0">
                <a:latin typeface="Times New Roman" panose="02020603050405020304" pitchFamily="18" charset="0"/>
                <a:cs typeface="Times New Roman" panose="02020603050405020304" pitchFamily="18" charset="0"/>
              </a:rPr>
              <a:t>Fig.10 3D printer with AP-ICP beam with fixture for microchip manufacturing with printed </a:t>
            </a:r>
            <a:r>
              <a:rPr lang="en-US" sz="2400" dirty="0" err="1">
                <a:latin typeface="Times New Roman" panose="02020603050405020304" pitchFamily="18" charset="0"/>
                <a:cs typeface="Times New Roman" panose="02020603050405020304" pitchFamily="18" charset="0"/>
              </a:rPr>
              <a:t>LiBs</a:t>
            </a:r>
            <a:r>
              <a:rPr lang="en-US" sz="2400" dirty="0">
                <a:latin typeface="Times New Roman" panose="02020603050405020304" pitchFamily="18" charset="0"/>
                <a:cs typeface="Times New Roman" panose="02020603050405020304" pitchFamily="18" charset="0"/>
              </a:rPr>
              <a:t>  </a:t>
            </a:r>
          </a:p>
        </p:txBody>
      </p:sp>
      <p:pic>
        <p:nvPicPr>
          <p:cNvPr id="2050" name="Picture 2"/>
          <p:cNvPicPr>
            <a:picLocks noChangeAspect="1" noChangeArrowheads="1"/>
          </p:cNvPicPr>
          <p:nvPr/>
        </p:nvPicPr>
        <p:blipFill>
          <a:blip r:embed="rId2" cstate="print"/>
          <a:srcRect/>
          <a:stretch>
            <a:fillRect/>
          </a:stretch>
        </p:blipFill>
        <p:spPr bwMode="auto">
          <a:xfrm>
            <a:off x="520831" y="831522"/>
            <a:ext cx="3401554" cy="5089607"/>
          </a:xfrm>
          <a:prstGeom prst="rect">
            <a:avLst/>
          </a:prstGeom>
          <a:noFill/>
          <a:ln w="9525">
            <a:noFill/>
            <a:miter lim="800000"/>
            <a:headEnd/>
            <a:tailEnd/>
          </a:ln>
        </p:spPr>
      </p:pic>
      <p:sp>
        <p:nvSpPr>
          <p:cNvPr id="6" name="TextBox 5"/>
          <p:cNvSpPr txBox="1"/>
          <p:nvPr/>
        </p:nvSpPr>
        <p:spPr>
          <a:xfrm>
            <a:off x="4251442" y="825237"/>
            <a:ext cx="4792744" cy="5262979"/>
          </a:xfrm>
          <a:prstGeom prst="rect">
            <a:avLst/>
          </a:prstGeom>
          <a:noFill/>
        </p:spPr>
        <p:txBody>
          <a:bodyPr wrap="square" rtlCol="0">
            <a:spAutoFit/>
          </a:bodyPr>
          <a:lstStyle/>
          <a:p>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Although our 3D printer is equipped by a drum and tape-motion system it is also can be supplied by a fixture for wafers for integration of printed </a:t>
            </a:r>
            <a:r>
              <a:rPr lang="en-US" sz="2400" dirty="0" err="1">
                <a:latin typeface="Times New Roman" panose="02020603050405020304" pitchFamily="18" charset="0"/>
                <a:cs typeface="Times New Roman" panose="02020603050405020304" pitchFamily="18" charset="0"/>
              </a:rPr>
              <a:t>LiBs</a:t>
            </a:r>
            <a:r>
              <a:rPr lang="en-US" sz="2400" dirty="0">
                <a:latin typeface="Times New Roman" panose="02020603050405020304" pitchFamily="18" charset="0"/>
                <a:cs typeface="Times New Roman" panose="02020603050405020304" pitchFamily="18" charset="0"/>
              </a:rPr>
              <a:t> directly into silicon-based semiconductor devices. Such printer opens paths towards the development of new mobile micro-electronics applications.</a:t>
            </a:r>
          </a:p>
          <a:p>
            <a:r>
              <a:rPr lang="en-US" sz="2400" dirty="0">
                <a:latin typeface="Times New Roman" panose="02020603050405020304" pitchFamily="18" charset="0"/>
                <a:cs typeface="Times New Roman" panose="02020603050405020304" pitchFamily="18" charset="0"/>
              </a:rPr>
              <a:t>Fixture (Fig.10) can hold wafer with OD up to 450mm. It is supplied with a X,Y, movement, rotation and tilt.</a:t>
            </a:r>
          </a:p>
          <a:p>
            <a:r>
              <a:rPr lang="en-US" sz="2400" b="1" dirty="0">
                <a:latin typeface="Times New Roman" pitchFamily="18" charset="0"/>
                <a:cs typeface="Times New Roman" pitchFamily="18" charset="0"/>
              </a:rPr>
              <a:t> </a:t>
            </a:r>
          </a:p>
        </p:txBody>
      </p:sp>
      <p:sp>
        <p:nvSpPr>
          <p:cNvPr id="3" name="TextBox 2">
            <a:extLst>
              <a:ext uri="{FF2B5EF4-FFF2-40B4-BE49-F238E27FC236}">
                <a16:creationId xmlns:a16="http://schemas.microsoft.com/office/drawing/2014/main" id="{9B9FABA8-7C1A-4248-B004-305D7D0578D0}"/>
              </a:ext>
            </a:extLst>
          </p:cNvPr>
          <p:cNvSpPr txBox="1"/>
          <p:nvPr/>
        </p:nvSpPr>
        <p:spPr>
          <a:xfrm>
            <a:off x="152400" y="213850"/>
            <a:ext cx="8826631" cy="461665"/>
          </a:xfrm>
          <a:prstGeom prst="rect">
            <a:avLst/>
          </a:prstGeom>
          <a:noFill/>
        </p:spPr>
        <p:txBody>
          <a:bodyPr wrap="square" rtlCol="0">
            <a:spAutoFit/>
          </a:bodyPr>
          <a:lstStyle/>
          <a:p>
            <a:r>
              <a:rPr lang="en-US" sz="2400" dirty="0">
                <a:solidFill>
                  <a:schemeClr val="accent1">
                    <a:lumMod val="75000"/>
                  </a:schemeClr>
                </a:solidFill>
                <a:cs typeface="Times New Roman" panose="02020603050405020304" pitchFamily="18" charset="0"/>
              </a:rPr>
              <a:t>Application #2. </a:t>
            </a:r>
            <a:r>
              <a:rPr lang="en-US" sz="2400" dirty="0">
                <a:solidFill>
                  <a:schemeClr val="accent1">
                    <a:lumMod val="75000"/>
                  </a:schemeClr>
                </a:solidFill>
              </a:rPr>
              <a:t>Integration of Printed </a:t>
            </a:r>
            <a:r>
              <a:rPr lang="en-US" sz="2400" dirty="0" err="1">
                <a:solidFill>
                  <a:schemeClr val="accent1">
                    <a:lumMod val="75000"/>
                  </a:schemeClr>
                </a:solidFill>
              </a:rPr>
              <a:t>LiBs</a:t>
            </a:r>
            <a:r>
              <a:rPr lang="en-US" sz="2400" dirty="0">
                <a:solidFill>
                  <a:schemeClr val="accent1">
                    <a:lumMod val="75000"/>
                  </a:schemeClr>
                </a:solidFill>
              </a:rPr>
              <a:t> into Semiconductor Devices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B7E803-6DD7-440E-BE14-7403022AE8D4}"/>
              </a:ext>
            </a:extLst>
          </p:cNvPr>
          <p:cNvSpPr/>
          <p:nvPr/>
        </p:nvSpPr>
        <p:spPr>
          <a:xfrm>
            <a:off x="228600" y="914400"/>
            <a:ext cx="8686800" cy="5324535"/>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During electrolyte interaction with silicon the solvent and lithium salt in the electrolyte form an insoluble film called the SEI layer.  When the lithium ions are intercalated into silicon shell, the silicon shell expands in volume and decomposition of the electrolyte causes the formation of an SEI layer. When lithium ions are removed from silicon, the shell decreases in volume. This large volume decrease can cause cracking in the first SEI layer, exposing fresh silicon to the electrolyte. Fresh SEI layer is growing and cracking again. It can hurt cycle life SEI irreversibly consuming lithium ions and electrolyte. In order to prevent growth and fall SEI we can develop a stable artificial SEI layer occupying surface of silicon for a stable cycling in silicon anodes.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Therefore, NPS  provides thin conformal coating by aluminum oxide with thickness around of 5-10 nm immediately after the total lattice buildup that can accommodate the large volume fluctuation of Si and to prevent simultaneously: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1. SEI generation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2. Corrosion activity of HF generated by electrolyte</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3. Silicon oxidation</a:t>
            </a:r>
          </a:p>
        </p:txBody>
      </p:sp>
      <p:sp>
        <p:nvSpPr>
          <p:cNvPr id="4" name="TextBox 3">
            <a:extLst>
              <a:ext uri="{FF2B5EF4-FFF2-40B4-BE49-F238E27FC236}">
                <a16:creationId xmlns:a16="http://schemas.microsoft.com/office/drawing/2014/main" id="{E3C5BAD2-615F-4335-AEE5-9C094545B96A}"/>
              </a:ext>
            </a:extLst>
          </p:cNvPr>
          <p:cNvSpPr txBox="1"/>
          <p:nvPr/>
        </p:nvSpPr>
        <p:spPr>
          <a:xfrm>
            <a:off x="419100" y="228600"/>
            <a:ext cx="8305800" cy="523220"/>
          </a:xfrm>
          <a:prstGeom prst="rect">
            <a:avLst/>
          </a:prstGeom>
          <a:noFill/>
        </p:spPr>
        <p:txBody>
          <a:bodyPr wrap="square" rtlCol="0">
            <a:spAutoFit/>
          </a:bodyPr>
          <a:lstStyle/>
          <a:p>
            <a:pPr algn="ctr"/>
            <a:r>
              <a:rPr lang="en-US" sz="2800" b="1" dirty="0">
                <a:solidFill>
                  <a:schemeClr val="accent1">
                    <a:lumMod val="75000"/>
                  </a:schemeClr>
                </a:solidFill>
                <a:cs typeface="Times New Roman" panose="02020603050405020304" pitchFamily="18" charset="0"/>
              </a:rPr>
              <a:t>Solid Electrolyte Interphase (SEI) Problem and Solution</a:t>
            </a:r>
            <a:endParaRPr lang="en-US" sz="2800" b="1" dirty="0">
              <a:solidFill>
                <a:schemeClr val="accent1">
                  <a:lumMod val="75000"/>
                </a:schemeClr>
              </a:solidFill>
            </a:endParaRPr>
          </a:p>
        </p:txBody>
      </p:sp>
    </p:spTree>
    <p:extLst>
      <p:ext uri="{BB962C8B-B14F-4D97-AF65-F5344CB8AC3E}">
        <p14:creationId xmlns:p14="http://schemas.microsoft.com/office/powerpoint/2010/main" val="1841916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5B8F0A-01A9-4378-A8E7-3EC07FBC17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880217" y="2714455"/>
            <a:ext cx="5143500" cy="2893219"/>
          </a:xfrm>
          <a:prstGeom prst="rect">
            <a:avLst/>
          </a:prstGeom>
        </p:spPr>
      </p:pic>
      <p:sp>
        <p:nvSpPr>
          <p:cNvPr id="2" name="Rectangle 1">
            <a:extLst>
              <a:ext uri="{FF2B5EF4-FFF2-40B4-BE49-F238E27FC236}">
                <a16:creationId xmlns:a16="http://schemas.microsoft.com/office/drawing/2014/main" id="{68F80FF8-0FAB-446E-AB25-861F15441C92}"/>
              </a:ext>
            </a:extLst>
          </p:cNvPr>
          <p:cNvSpPr/>
          <p:nvPr/>
        </p:nvSpPr>
        <p:spPr>
          <a:xfrm>
            <a:off x="509744" y="1676400"/>
            <a:ext cx="5257800" cy="4093428"/>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Artificial SEI Layer is provided by conformal Al2O23 coating of the Si/CNF lattice. This is a final process of 3D printed Si/CNF anode manufacturing.  Package with Al2O3 </a:t>
            </a:r>
            <a:r>
              <a:rPr lang="en-US" sz="2000" dirty="0" err="1">
                <a:latin typeface="Times New Roman" panose="02020603050405020304" pitchFamily="18" charset="0"/>
                <a:cs typeface="Times New Roman" panose="02020603050405020304" pitchFamily="18" charset="0"/>
              </a:rPr>
              <a:t>nanopowder</a:t>
            </a:r>
            <a:r>
              <a:rPr lang="en-US" sz="2000" dirty="0">
                <a:latin typeface="Times New Roman" panose="02020603050405020304" pitchFamily="18" charset="0"/>
                <a:cs typeface="Times New Roman" panose="02020603050405020304" pitchFamily="18" charset="0"/>
              </a:rPr>
              <a:t> is punched in the chamber (Fig.11) with cutters, vibrating meshes and membrane.  </a:t>
            </a:r>
            <a:r>
              <a:rPr lang="en-US" sz="2000" dirty="0" err="1">
                <a:latin typeface="Times New Roman" panose="02020603050405020304" pitchFamily="18" charset="0"/>
                <a:cs typeface="Times New Roman" panose="02020603050405020304" pitchFamily="18" charset="0"/>
              </a:rPr>
              <a:t>Nanopowder</a:t>
            </a:r>
            <a:r>
              <a:rPr lang="en-US" sz="2000" dirty="0">
                <a:latin typeface="Times New Roman" panose="02020603050405020304" pitchFamily="18" charset="0"/>
                <a:cs typeface="Times New Roman" panose="02020603050405020304" pitchFamily="18" charset="0"/>
              </a:rPr>
              <a:t> is dropped on a vibrating membrane, collected by funnel and delivered in turbine that injects it into the same torch instead </a:t>
            </a:r>
            <a:r>
              <a:rPr lang="en-US" sz="2000" dirty="0" err="1">
                <a:latin typeface="Times New Roman" panose="02020603050405020304" pitchFamily="18" charset="0"/>
                <a:cs typeface="Times New Roman" panose="02020603050405020304" pitchFamily="18" charset="0"/>
              </a:rPr>
              <a:t>silane</a:t>
            </a:r>
            <a:r>
              <a:rPr lang="en-US" sz="2000" dirty="0">
                <a:latin typeface="Times New Roman" panose="02020603050405020304" pitchFamily="18" charset="0"/>
                <a:cs typeface="Times New Roman" panose="02020603050405020304" pitchFamily="18" charset="0"/>
              </a:rPr>
              <a:t> for vaporizing and generation of Al2O3 beam.  </a:t>
            </a:r>
          </a:p>
          <a:p>
            <a:r>
              <a:rPr lang="en-US" sz="2000" dirty="0">
                <a:latin typeface="Times New Roman" panose="02020603050405020304" pitchFamily="18" charset="0"/>
                <a:cs typeface="Times New Roman" panose="02020603050405020304" pitchFamily="18" charset="0"/>
              </a:rPr>
              <a:t>Fig. 11. Puncher for shipping package with Al2O3 </a:t>
            </a:r>
            <a:r>
              <a:rPr lang="en-US" sz="2000" dirty="0" err="1">
                <a:latin typeface="Times New Roman" panose="02020603050405020304" pitchFamily="18" charset="0"/>
                <a:cs typeface="Times New Roman" panose="02020603050405020304" pitchFamily="18" charset="0"/>
              </a:rPr>
              <a:t>nanopowder</a:t>
            </a: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B6BFF43-8EB1-4AB2-BAC0-571CADCEC93A}"/>
              </a:ext>
            </a:extLst>
          </p:cNvPr>
          <p:cNvSpPr txBox="1"/>
          <p:nvPr/>
        </p:nvSpPr>
        <p:spPr>
          <a:xfrm>
            <a:off x="2133600" y="181466"/>
            <a:ext cx="5715000" cy="584775"/>
          </a:xfrm>
          <a:prstGeom prst="rect">
            <a:avLst/>
          </a:prstGeom>
          <a:noFill/>
        </p:spPr>
        <p:txBody>
          <a:bodyPr wrap="square" rtlCol="0">
            <a:spAutoFit/>
          </a:bodyPr>
          <a:lstStyle/>
          <a:p>
            <a:r>
              <a:rPr lang="en-US" sz="3200" b="1" dirty="0">
                <a:solidFill>
                  <a:schemeClr val="accent1">
                    <a:lumMod val="75000"/>
                  </a:schemeClr>
                </a:solidFill>
                <a:ea typeface="Tahoma" panose="020B0604030504040204" pitchFamily="34" charset="0"/>
                <a:cs typeface="Times New Roman" panose="02020603050405020304" pitchFamily="18" charset="0"/>
              </a:rPr>
              <a:t>Deposition of Artificial SEI Layer</a:t>
            </a:r>
          </a:p>
        </p:txBody>
      </p:sp>
    </p:spTree>
    <p:extLst>
      <p:ext uri="{BB962C8B-B14F-4D97-AF65-F5344CB8AC3E}">
        <p14:creationId xmlns:p14="http://schemas.microsoft.com/office/powerpoint/2010/main" val="2156829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EDEE5-8D90-4D1A-B394-2F8BD43F796F}"/>
              </a:ext>
            </a:extLst>
          </p:cNvPr>
          <p:cNvSpPr>
            <a:spLocks noGrp="1"/>
          </p:cNvSpPr>
          <p:nvPr>
            <p:ph type="title"/>
          </p:nvPr>
        </p:nvSpPr>
        <p:spPr>
          <a:xfrm>
            <a:off x="3276600" y="152400"/>
            <a:ext cx="3048000" cy="533400"/>
          </a:xfrm>
        </p:spPr>
        <p:txBody>
          <a:bodyPr>
            <a:noAutofit/>
          </a:bodyPr>
          <a:lstStyle/>
          <a:p>
            <a:r>
              <a:rPr lang="en-US" sz="3200" b="1" dirty="0">
                <a:solidFill>
                  <a:schemeClr val="tx2"/>
                </a:solidFill>
              </a:rPr>
              <a:t>Conclusion</a:t>
            </a:r>
          </a:p>
        </p:txBody>
      </p:sp>
      <p:sp>
        <p:nvSpPr>
          <p:cNvPr id="3" name="TextBox 2">
            <a:extLst>
              <a:ext uri="{FF2B5EF4-FFF2-40B4-BE49-F238E27FC236}">
                <a16:creationId xmlns:a16="http://schemas.microsoft.com/office/drawing/2014/main" id="{9E3EA624-82A2-4009-9340-1D81E9428200}"/>
              </a:ext>
            </a:extLst>
          </p:cNvPr>
          <p:cNvSpPr txBox="1"/>
          <p:nvPr/>
        </p:nvSpPr>
        <p:spPr>
          <a:xfrm>
            <a:off x="846841" y="875996"/>
            <a:ext cx="7602718" cy="600164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NPS has developed 3D printer with focused plasma beam:</a:t>
            </a:r>
            <a:br>
              <a:rPr lang="en-US" sz="24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  vacuum-less method of manufacturing of the 3D printed Si/CNF anodes from the commercially available precursors like carbon nanofiber and 0.5% </a:t>
            </a:r>
            <a:r>
              <a:rPr lang="en-US" sz="2000" dirty="0" err="1">
                <a:latin typeface="Times New Roman" panose="02020603050405020304" pitchFamily="18" charset="0"/>
                <a:cs typeface="Times New Roman" panose="02020603050405020304" pitchFamily="18" charset="0"/>
              </a:rPr>
              <a:t>silane</a:t>
            </a:r>
            <a:r>
              <a:rPr lang="en-US" sz="2000" dirty="0">
                <a:latin typeface="Times New Roman" panose="02020603050405020304" pitchFamily="18" charset="0"/>
                <a:cs typeface="Times New Roman" panose="02020603050405020304" pitchFamily="18" charset="0"/>
              </a:rPr>
              <a:t> blended for safety;</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b) silicon generation from depleted </a:t>
            </a:r>
            <a:r>
              <a:rPr lang="en-US" sz="2000" dirty="0" err="1">
                <a:latin typeface="Times New Roman" panose="02020603050405020304" pitchFamily="18" charset="0"/>
                <a:cs typeface="Times New Roman" panose="02020603050405020304" pitchFamily="18" charset="0"/>
              </a:rPr>
              <a:t>silane</a:t>
            </a:r>
            <a:r>
              <a:rPr lang="en-US" sz="2000" dirty="0">
                <a:latin typeface="Times New Roman" panose="02020603050405020304" pitchFamily="18" charset="0"/>
                <a:cs typeface="Times New Roman" panose="02020603050405020304" pitchFamily="18" charset="0"/>
              </a:rPr>
              <a:t> decomposition using atmospheric pressure discharges: dielectric barrier discharge and high temperature inductively coupled one;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 heating the carbon nanofiber in ringed torch;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d) Si encapsulation of CNFs in the fly during printing the Si/CNF anode;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e) binder-less bonding the Si/CNT lattice to the copper current collector through tin electroplating; </a:t>
            </a:r>
          </a:p>
          <a:p>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f) Al2O3 conformal coating for protection of Si/CNF anode from SEI generation, HF etching, silicon oxidation</a:t>
            </a:r>
            <a:r>
              <a:rPr lang="en-US" sz="2400" dirty="0">
                <a:latin typeface="Times New Roman" panose="02020603050405020304" pitchFamily="18" charset="0"/>
                <a:cs typeface="Times New Roman" panose="02020603050405020304" pitchFamily="18" charset="0"/>
              </a:rPr>
              <a:t>. </a:t>
            </a:r>
            <a:r>
              <a:rPr lang="en-US" sz="2400" dirty="0"/>
              <a:t> </a:t>
            </a:r>
          </a:p>
        </p:txBody>
      </p:sp>
    </p:spTree>
    <p:extLst>
      <p:ext uri="{BB962C8B-B14F-4D97-AF65-F5344CB8AC3E}">
        <p14:creationId xmlns:p14="http://schemas.microsoft.com/office/powerpoint/2010/main" val="556163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DBEBC-A4FC-4AC0-AECB-7BAEBD8DC137}"/>
              </a:ext>
            </a:extLst>
          </p:cNvPr>
          <p:cNvSpPr>
            <a:spLocks noGrp="1"/>
          </p:cNvSpPr>
          <p:nvPr>
            <p:ph type="title"/>
          </p:nvPr>
        </p:nvSpPr>
        <p:spPr/>
        <p:txBody>
          <a:bodyPr>
            <a:normAutofit/>
          </a:bodyPr>
          <a:lstStyle/>
          <a:p>
            <a:r>
              <a:rPr lang="en-US" sz="3200" b="1" dirty="0">
                <a:solidFill>
                  <a:schemeClr val="accent1">
                    <a:lumMod val="75000"/>
                  </a:schemeClr>
                </a:solidFill>
                <a:latin typeface="+mn-lt"/>
              </a:rPr>
              <a:t>Benefit of 3D Printing of </a:t>
            </a:r>
            <a:r>
              <a:rPr lang="en-US" sz="3200" b="1" dirty="0" err="1">
                <a:solidFill>
                  <a:schemeClr val="accent1">
                    <a:lumMod val="75000"/>
                  </a:schemeClr>
                </a:solidFill>
                <a:latin typeface="+mn-lt"/>
              </a:rPr>
              <a:t>LiBs</a:t>
            </a:r>
            <a:endParaRPr lang="en-US" sz="3200" b="1" dirty="0">
              <a:solidFill>
                <a:schemeClr val="accent1">
                  <a:lumMod val="75000"/>
                </a:schemeClr>
              </a:solidFill>
              <a:latin typeface="+mn-lt"/>
            </a:endParaRPr>
          </a:p>
        </p:txBody>
      </p:sp>
      <p:sp>
        <p:nvSpPr>
          <p:cNvPr id="3" name="Content Placeholder 2">
            <a:extLst>
              <a:ext uri="{FF2B5EF4-FFF2-40B4-BE49-F238E27FC236}">
                <a16:creationId xmlns:a16="http://schemas.microsoft.com/office/drawing/2014/main" id="{65D42395-747D-4D7D-9062-D9F64FB72E96}"/>
              </a:ext>
            </a:extLst>
          </p:cNvPr>
          <p:cNvSpPr>
            <a:spLocks noGrp="1"/>
          </p:cNvSpPr>
          <p:nvPr>
            <p:ph idx="1"/>
          </p:nvPr>
        </p:nvSpPr>
        <p:spPr>
          <a:xfrm>
            <a:off x="228600" y="1600200"/>
            <a:ext cx="8686800" cy="4876800"/>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compared with the conventional electrodes made by the slurry methods. The 3D electrodes of </a:t>
            </a:r>
            <a:r>
              <a:rPr lang="en-US" sz="2400" dirty="0" err="1">
                <a:latin typeface="Times New Roman" panose="02020603050405020304" pitchFamily="18" charset="0"/>
                <a:cs typeface="Times New Roman" panose="02020603050405020304" pitchFamily="18" charset="0"/>
              </a:rPr>
              <a:t>LiBs</a:t>
            </a:r>
            <a:r>
              <a:rPr lang="en-US" sz="2400" dirty="0">
                <a:latin typeface="Times New Roman" panose="02020603050405020304" pitchFamily="18" charset="0"/>
                <a:cs typeface="Times New Roman" panose="02020603050405020304" pitchFamily="18" charset="0"/>
              </a:rPr>
              <a:t> possess several distinct merits over traditional flat electrodes, such as </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1. Higher surface area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2. Shorter ion transport path</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3. Improved mechanical strength</a:t>
            </a:r>
          </a:p>
          <a:p>
            <a:pPr marL="0" indent="0">
              <a:buNone/>
            </a:pPr>
            <a:r>
              <a:rPr lang="en-US" sz="2400" dirty="0">
                <a:latin typeface="Times New Roman" panose="02020603050405020304" pitchFamily="18" charset="0"/>
                <a:cs typeface="Times New Roman" panose="02020603050405020304" pitchFamily="18" charset="0"/>
              </a:rPr>
              <a:t>4. Integration with other sources of energy (solar cell, fuel cell, etc.)</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Benefiting from these advantages, the 3D-printed electrodes present the higher specific capacity and improved cycling stability.</a:t>
            </a:r>
            <a:endParaRPr lang="en-US" sz="2400" dirty="0"/>
          </a:p>
        </p:txBody>
      </p:sp>
    </p:spTree>
    <p:extLst>
      <p:ext uri="{BB962C8B-B14F-4D97-AF65-F5344CB8AC3E}">
        <p14:creationId xmlns:p14="http://schemas.microsoft.com/office/powerpoint/2010/main" val="1726678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F51A0-68BF-496D-86B2-4E4754F364AA}"/>
              </a:ext>
            </a:extLst>
          </p:cNvPr>
          <p:cNvSpPr>
            <a:spLocks noGrp="1"/>
          </p:cNvSpPr>
          <p:nvPr>
            <p:ph type="title"/>
          </p:nvPr>
        </p:nvSpPr>
        <p:spPr/>
        <p:txBody>
          <a:bodyPr>
            <a:normAutofit/>
          </a:bodyPr>
          <a:lstStyle/>
          <a:p>
            <a:r>
              <a:rPr lang="en-US" sz="3200" b="1" dirty="0">
                <a:solidFill>
                  <a:schemeClr val="accent1">
                    <a:lumMod val="75000"/>
                  </a:schemeClr>
                </a:solidFill>
                <a:latin typeface="+mn-lt"/>
                <a:cs typeface="Times New Roman" panose="02020603050405020304" pitchFamily="18" charset="0"/>
              </a:rPr>
              <a:t>Silicon Anodes Less Likely To Be 3D Printed</a:t>
            </a:r>
          </a:p>
        </p:txBody>
      </p:sp>
      <p:sp>
        <p:nvSpPr>
          <p:cNvPr id="3" name="Content Placeholder 2">
            <a:extLst>
              <a:ext uri="{FF2B5EF4-FFF2-40B4-BE49-F238E27FC236}">
                <a16:creationId xmlns:a16="http://schemas.microsoft.com/office/drawing/2014/main" id="{8219F105-37EB-48DB-8A77-AF01C93182CF}"/>
              </a:ext>
            </a:extLst>
          </p:cNvPr>
          <p:cNvSpPr>
            <a:spLocks noGrp="1"/>
          </p:cNvSpPr>
          <p:nvPr>
            <p:ph idx="1"/>
          </p:nvPr>
        </p:nvSpPr>
        <p:spPr>
          <a:xfrm>
            <a:off x="533400" y="1905000"/>
            <a:ext cx="8077200" cy="4495800"/>
          </a:xfrm>
        </p:spPr>
        <p:txBody>
          <a:bodyPr>
            <a:noAutofit/>
          </a:bodyPr>
          <a:lstStyle/>
          <a:p>
            <a:pPr marL="0" indent="0">
              <a:buNone/>
            </a:pPr>
            <a:r>
              <a:rPr lang="en-US" sz="2800" dirty="0">
                <a:latin typeface="Times New Roman" panose="02020603050405020304" pitchFamily="18" charset="0"/>
                <a:cs typeface="Times New Roman" panose="02020603050405020304" pitchFamily="18" charset="0"/>
              </a:rPr>
              <a:t>Silicon is an attractive anode material because it has the highest known theoretical lithium ion storage capacity of any material At room temperature, silicon can alloy with lithium to form the Li15Si4 state, reaching a theoretical capacity of about 3579 </a:t>
            </a:r>
            <a:r>
              <a:rPr lang="en-US" sz="2800" dirty="0" err="1">
                <a:latin typeface="Times New Roman" panose="02020603050405020304" pitchFamily="18" charset="0"/>
                <a:cs typeface="Times New Roman" panose="02020603050405020304" pitchFamily="18" charset="0"/>
              </a:rPr>
              <a:t>mAh</a:t>
            </a:r>
            <a:r>
              <a:rPr lang="en-US" sz="2800" dirty="0">
                <a:latin typeface="Times New Roman" panose="02020603050405020304" pitchFamily="18" charset="0"/>
                <a:cs typeface="Times New Roman" panose="02020603050405020304" pitchFamily="18" charset="0"/>
              </a:rPr>
              <a:t>/g. At elevated temperatures, silicon can alloy with lithium to form the Li22Si5 state, reaching a theoretical capacity of 4200 </a:t>
            </a:r>
            <a:r>
              <a:rPr lang="en-US" sz="2800" dirty="0" err="1">
                <a:latin typeface="Times New Roman" panose="02020603050405020304" pitchFamily="18" charset="0"/>
                <a:cs typeface="Times New Roman" panose="02020603050405020304" pitchFamily="18" charset="0"/>
              </a:rPr>
              <a:t>mAh</a:t>
            </a:r>
            <a:r>
              <a:rPr lang="en-US" sz="2800" dirty="0">
                <a:latin typeface="Times New Roman" panose="02020603050405020304" pitchFamily="18" charset="0"/>
                <a:cs typeface="Times New Roman" panose="02020603050405020304" pitchFamily="18" charset="0"/>
              </a:rPr>
              <a:t>/g. These are both about 10 times that of the theoretical capacity of graphitic carbon (372 </a:t>
            </a:r>
            <a:r>
              <a:rPr lang="en-US" sz="2800" dirty="0" err="1">
                <a:latin typeface="Times New Roman" panose="02020603050405020304" pitchFamily="18" charset="0"/>
                <a:cs typeface="Times New Roman" panose="02020603050405020304" pitchFamily="18" charset="0"/>
              </a:rPr>
              <a:t>mAh</a:t>
            </a:r>
            <a:r>
              <a:rPr lang="en-US" sz="2800" dirty="0">
                <a:latin typeface="Times New Roman" panose="02020603050405020304" pitchFamily="18" charset="0"/>
                <a:cs typeface="Times New Roman" panose="02020603050405020304" pitchFamily="18" charset="0"/>
              </a:rPr>
              <a:t>/g). </a:t>
            </a:r>
          </a:p>
        </p:txBody>
      </p:sp>
    </p:spTree>
    <p:extLst>
      <p:ext uri="{BB962C8B-B14F-4D97-AF65-F5344CB8AC3E}">
        <p14:creationId xmlns:p14="http://schemas.microsoft.com/office/powerpoint/2010/main" val="1967637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2713-C9A2-4B4D-ACF6-2E9B4A61E11E}"/>
              </a:ext>
            </a:extLst>
          </p:cNvPr>
          <p:cNvSpPr>
            <a:spLocks noGrp="1"/>
          </p:cNvSpPr>
          <p:nvPr>
            <p:ph type="title"/>
          </p:nvPr>
        </p:nvSpPr>
        <p:spPr>
          <a:xfrm>
            <a:off x="304800" y="0"/>
            <a:ext cx="8382000" cy="1417638"/>
          </a:xfrm>
        </p:spPr>
        <p:txBody>
          <a:bodyPr>
            <a:normAutofit/>
          </a:bodyPr>
          <a:lstStyle/>
          <a:p>
            <a:r>
              <a:rPr lang="en-US" sz="3200" b="1" dirty="0">
                <a:solidFill>
                  <a:schemeClr val="accent1">
                    <a:lumMod val="75000"/>
                  </a:schemeClr>
                </a:solidFill>
                <a:latin typeface="+mn-lt"/>
                <a:cs typeface="Times New Roman" panose="02020603050405020304" pitchFamily="18" charset="0"/>
              </a:rPr>
              <a:t>Atmospheric Pressure Inductively Coupled Plasma Jet vs Aerosol jet</a:t>
            </a:r>
          </a:p>
        </p:txBody>
      </p:sp>
      <p:sp>
        <p:nvSpPr>
          <p:cNvPr id="3" name="Content Placeholder 2">
            <a:extLst>
              <a:ext uri="{FF2B5EF4-FFF2-40B4-BE49-F238E27FC236}">
                <a16:creationId xmlns:a16="http://schemas.microsoft.com/office/drawing/2014/main" id="{07F4B8CC-CC82-49C2-B3A0-87F84CA3AE45}"/>
              </a:ext>
            </a:extLst>
          </p:cNvPr>
          <p:cNvSpPr>
            <a:spLocks noGrp="1"/>
          </p:cNvSpPr>
          <p:nvPr>
            <p:ph idx="1"/>
          </p:nvPr>
        </p:nvSpPr>
        <p:spPr>
          <a:xfrm>
            <a:off x="457200" y="2057400"/>
            <a:ext cx="8229600" cy="3962400"/>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Nowadays, main instrument for printing lithium-ion batteries is Aerosol jet.  Printable inks of two pairs of active materials for cathode and anode are printed into Li-ion battery electrodes providing specific capacity comparable to conventional slurry cast made electrodes. It was reported, that the additive cathodes with LiCoO2 exceeded performance of conventional cathodes. </a:t>
            </a:r>
          </a:p>
          <a:p>
            <a:pPr marL="0" indent="0">
              <a:buNone/>
            </a:pP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However, attempt to print the silicon anodes was not successful, although today </a:t>
            </a:r>
            <a:r>
              <a:rPr lang="en-US" sz="2400" dirty="0" err="1">
                <a:latin typeface="Times New Roman" panose="02020603050405020304" pitchFamily="18" charset="0"/>
                <a:cs typeface="Times New Roman" panose="02020603050405020304" pitchFamily="18" charset="0"/>
              </a:rPr>
              <a:t>LiBs</a:t>
            </a:r>
            <a:r>
              <a:rPr lang="en-US" sz="2400" dirty="0">
                <a:latin typeface="Times New Roman" panose="02020603050405020304" pitchFamily="18" charset="0"/>
                <a:cs typeface="Times New Roman" panose="02020603050405020304" pitchFamily="18" charset="0"/>
              </a:rPr>
              <a:t> for EV are in transition stage from graphite anodes to the more powerful silicon ones.</a:t>
            </a:r>
          </a:p>
        </p:txBody>
      </p:sp>
    </p:spTree>
    <p:extLst>
      <p:ext uri="{BB962C8B-B14F-4D97-AF65-F5344CB8AC3E}">
        <p14:creationId xmlns:p14="http://schemas.microsoft.com/office/powerpoint/2010/main" val="596783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901CC-FF74-43CA-A30D-CB338A7330B3}"/>
              </a:ext>
            </a:extLst>
          </p:cNvPr>
          <p:cNvSpPr>
            <a:spLocks noGrp="1"/>
          </p:cNvSpPr>
          <p:nvPr>
            <p:ph type="title"/>
          </p:nvPr>
        </p:nvSpPr>
        <p:spPr/>
        <p:txBody>
          <a:bodyPr>
            <a:normAutofit/>
          </a:bodyPr>
          <a:lstStyle/>
          <a:p>
            <a:r>
              <a:rPr lang="en-US" sz="3200" b="1" dirty="0">
                <a:solidFill>
                  <a:schemeClr val="accent1">
                    <a:lumMod val="75000"/>
                  </a:schemeClr>
                </a:solidFill>
                <a:latin typeface="+mn-lt"/>
                <a:cs typeface="Times New Roman" panose="02020603050405020304" pitchFamily="18" charset="0"/>
              </a:rPr>
              <a:t>Silicon-Carbon Nanofiber (Si/CNF) Composite</a:t>
            </a:r>
            <a:endParaRPr lang="en-US" sz="3200" b="1" dirty="0">
              <a:solidFill>
                <a:schemeClr val="accent1">
                  <a:lumMod val="75000"/>
                </a:schemeClr>
              </a:solidFill>
              <a:latin typeface="+mn-lt"/>
            </a:endParaRPr>
          </a:p>
        </p:txBody>
      </p:sp>
      <p:sp>
        <p:nvSpPr>
          <p:cNvPr id="3" name="Content Placeholder 2">
            <a:extLst>
              <a:ext uri="{FF2B5EF4-FFF2-40B4-BE49-F238E27FC236}">
                <a16:creationId xmlns:a16="http://schemas.microsoft.com/office/drawing/2014/main" id="{20427F32-26EC-4E26-A9F3-E4D4AFDCADAB}"/>
              </a:ext>
            </a:extLst>
          </p:cNvPr>
          <p:cNvSpPr>
            <a:spLocks noGrp="1"/>
          </p:cNvSpPr>
          <p:nvPr>
            <p:ph idx="1"/>
          </p:nvPr>
        </p:nvSpPr>
        <p:spPr>
          <a:xfrm>
            <a:off x="457200" y="1417639"/>
            <a:ext cx="8458200" cy="5668961"/>
          </a:xfrm>
        </p:spPr>
        <p:txBody>
          <a:bodyPr>
            <a:normAutofit fontScale="32500" lnSpcReduction="20000"/>
          </a:bodyPr>
          <a:lstStyle/>
          <a:p>
            <a:pPr marL="0" lvl="0" indent="0" eaLnBrk="0" fontAlgn="base" hangingPunct="0">
              <a:lnSpc>
                <a:spcPct val="120000"/>
              </a:lnSpc>
              <a:spcBef>
                <a:spcPct val="0"/>
              </a:spcBef>
              <a:spcAft>
                <a:spcPct val="0"/>
              </a:spcAft>
              <a:buNone/>
            </a:pPr>
            <a:r>
              <a:rPr lang="en-US" sz="7000" dirty="0">
                <a:latin typeface="Times New Roman" panose="02020603050405020304" pitchFamily="18" charset="0"/>
                <a:cs typeface="Times New Roman" panose="02020603050405020304" pitchFamily="18" charset="0"/>
              </a:rPr>
              <a:t>Manufacturing anodes of such advanced Li-ion batteries requests the silicon-containing CNF composite with a special shell-core configuration.  However, 3D Printing technology is not ready yet because </a:t>
            </a:r>
            <a:r>
              <a:rPr lang="en-US" altLang="en-US" sz="7000" dirty="0">
                <a:solidFill>
                  <a:srgbClr val="333333"/>
                </a:solidFill>
                <a:latin typeface="Times New Roman" panose="02020603050405020304" pitchFamily="18" charset="0"/>
                <a:cs typeface="Times New Roman" panose="02020603050405020304" pitchFamily="18" charset="0"/>
              </a:rPr>
              <a:t>encapsulated by silicon carbon nanofibers (CNF) for the anode manufacturing should be developed. Nobody can develop the requested silicon-shell and CNF structure although, carbon nanofiber is a low-cost commercial product. Therefore, some companies like </a:t>
            </a:r>
            <a:r>
              <a:rPr lang="en-US" altLang="en-US" sz="7000" dirty="0" err="1">
                <a:solidFill>
                  <a:srgbClr val="333333"/>
                </a:solidFill>
                <a:latin typeface="Times New Roman" panose="02020603050405020304" pitchFamily="18" charset="0"/>
                <a:cs typeface="Times New Roman" panose="02020603050405020304" pitchFamily="18" charset="0"/>
              </a:rPr>
              <a:t>Sila</a:t>
            </a:r>
            <a:r>
              <a:rPr lang="en-US" altLang="en-US" sz="7000" dirty="0">
                <a:solidFill>
                  <a:srgbClr val="333333"/>
                </a:solidFill>
                <a:latin typeface="Times New Roman" panose="02020603050405020304" pitchFamily="18" charset="0"/>
                <a:cs typeface="Times New Roman" panose="02020603050405020304" pitchFamily="18" charset="0"/>
              </a:rPr>
              <a:t> Nanotechnologies Inc. grow own CNF using the low-productive multi-step CVD method, expensive semiconductor equipment in order to build a forest-like 3D structure and deposit silicon to cover the total surface. Besides high cost, such architecture complicates lithium penetration in anode.</a:t>
            </a:r>
            <a:r>
              <a:rPr lang="en-US" altLang="en-US" sz="7000" dirty="0">
                <a:latin typeface="Times New Roman" panose="02020603050405020304" pitchFamily="18" charset="0"/>
                <a:cs typeface="Times New Roman" panose="02020603050405020304" pitchFamily="18" charset="0"/>
              </a:rPr>
              <a:t> If the low cost encapsulation of CNF by silicon were developed, 3D printing would provide the optimal architecture with the highest lithium penetration and utilization of the anode surface. </a:t>
            </a:r>
          </a:p>
          <a:p>
            <a:endParaRPr lang="en-US" dirty="0"/>
          </a:p>
        </p:txBody>
      </p:sp>
    </p:spTree>
    <p:extLst>
      <p:ext uri="{BB962C8B-B14F-4D97-AF65-F5344CB8AC3E}">
        <p14:creationId xmlns:p14="http://schemas.microsoft.com/office/powerpoint/2010/main" val="2087885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801F1-6695-4230-96B4-2F1F9CBF334F}"/>
              </a:ext>
            </a:extLst>
          </p:cNvPr>
          <p:cNvSpPr>
            <a:spLocks noGrp="1"/>
          </p:cNvSpPr>
          <p:nvPr>
            <p:ph type="title"/>
          </p:nvPr>
        </p:nvSpPr>
        <p:spPr>
          <a:xfrm>
            <a:off x="304800" y="0"/>
            <a:ext cx="8382000" cy="1417638"/>
          </a:xfrm>
        </p:spPr>
        <p:txBody>
          <a:bodyPr>
            <a:normAutofit/>
          </a:bodyPr>
          <a:lstStyle/>
          <a:p>
            <a:r>
              <a:rPr lang="en-US" sz="3200" b="1" dirty="0">
                <a:solidFill>
                  <a:schemeClr val="accent1">
                    <a:lumMod val="75000"/>
                  </a:schemeClr>
                </a:solidFill>
                <a:latin typeface="+mn-lt"/>
                <a:cs typeface="Times New Roman" panose="02020603050405020304" pitchFamily="18" charset="0"/>
              </a:rPr>
              <a:t>Atmospheric Pressure Inductively Coupled Plasma Jet vs </a:t>
            </a:r>
            <a:r>
              <a:rPr lang="en-US" sz="3200" b="1" dirty="0">
                <a:solidFill>
                  <a:schemeClr val="accent1">
                    <a:lumMod val="75000"/>
                  </a:schemeClr>
                </a:solidFill>
                <a:latin typeface="+mn-lt"/>
              </a:rPr>
              <a:t>Aerosol Jet  </a:t>
            </a:r>
          </a:p>
        </p:txBody>
      </p:sp>
      <p:sp>
        <p:nvSpPr>
          <p:cNvPr id="3" name="Content Placeholder 2">
            <a:extLst>
              <a:ext uri="{FF2B5EF4-FFF2-40B4-BE49-F238E27FC236}">
                <a16:creationId xmlns:a16="http://schemas.microsoft.com/office/drawing/2014/main" id="{36737E75-2BC3-4352-95DB-4D2C63683B52}"/>
              </a:ext>
            </a:extLst>
          </p:cNvPr>
          <p:cNvSpPr>
            <a:spLocks noGrp="1"/>
          </p:cNvSpPr>
          <p:nvPr>
            <p:ph idx="1"/>
          </p:nvPr>
        </p:nvSpPr>
        <p:spPr>
          <a:xfrm>
            <a:off x="272716" y="1752600"/>
            <a:ext cx="8839200" cy="4876800"/>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 Electrode-printing technology has showed the advantage of the lattice-like, interlaced structures with complex geometries as the potential strategy to fabricate electrodes with high areal energy density and power density. Particularly, Aerosol Jet has assembled such architecture using the droplets of the commercially available powder of active materials.  However, Atmospheric Pressure Inductively Coupled Plasma Jet can assemble layer by layer the same 3D lattice architecture but from silicon-carbon nanofiber (Si/CNF), wherein Si/CNF composite in the core-shell structure can be generated by the same jet simultaneously with building such architecture.  Moreover, high temperature plasma beam can provide welded knitting this lattice for electrical contact as well as bonding to the copper current collector eliminating binder. </a:t>
            </a:r>
          </a:p>
        </p:txBody>
      </p:sp>
    </p:spTree>
    <p:extLst>
      <p:ext uri="{BB962C8B-B14F-4D97-AF65-F5344CB8AC3E}">
        <p14:creationId xmlns:p14="http://schemas.microsoft.com/office/powerpoint/2010/main" val="3039254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6948F-3F84-49F5-AA5A-AFC030353C8C}"/>
              </a:ext>
            </a:extLst>
          </p:cNvPr>
          <p:cNvSpPr>
            <a:spLocks noGrp="1"/>
          </p:cNvSpPr>
          <p:nvPr>
            <p:ph type="title"/>
          </p:nvPr>
        </p:nvSpPr>
        <p:spPr>
          <a:xfrm>
            <a:off x="685800" y="1600200"/>
            <a:ext cx="8001000" cy="4648200"/>
          </a:xfrm>
        </p:spPr>
        <p:txBody>
          <a:bodyPr>
            <a:noAutofit/>
          </a:bodyPr>
          <a:lstStyle/>
          <a:p>
            <a:pPr algn="l"/>
            <a:r>
              <a:rPr lang="en-US" altLang="en-US" sz="2400" dirty="0">
                <a:solidFill>
                  <a:srgbClr val="333333"/>
                </a:solidFill>
                <a:latin typeface="Times New Roman" panose="02020603050405020304" pitchFamily="18" charset="0"/>
                <a:cs typeface="Times New Roman" panose="02020603050405020304" pitchFamily="18" charset="0"/>
              </a:rPr>
              <a:t>In order to bringing the new battery to the market its</a:t>
            </a:r>
            <a:r>
              <a:rPr lang="en-US" sz="2400" dirty="0">
                <a:latin typeface="Times New Roman" panose="02020603050405020304" pitchFamily="18" charset="0"/>
                <a:cs typeface="Times New Roman" panose="02020603050405020304" pitchFamily="18" charset="0"/>
              </a:rPr>
              <a:t> specific energy density should be of ∼300 </a:t>
            </a:r>
            <a:r>
              <a:rPr lang="en-US" sz="2400" dirty="0" err="1">
                <a:latin typeface="Times New Roman" panose="02020603050405020304" pitchFamily="18" charset="0"/>
                <a:cs typeface="Times New Roman" panose="02020603050405020304" pitchFamily="18" charset="0"/>
              </a:rPr>
              <a:t>Wh</a:t>
            </a:r>
            <a:r>
              <a:rPr lang="en-US" sz="2400" dirty="0">
                <a:latin typeface="Times New Roman" panose="02020603050405020304" pitchFamily="18" charset="0"/>
                <a:cs typeface="Times New Roman" panose="02020603050405020304" pitchFamily="18" charset="0"/>
              </a:rPr>
              <a:t>/kg and a power density should be of ∼2500 W/kg. It can be provided by fabrication the 3D silicon anodes that would provide high capacity because of high surface to weight ratio.</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Although s</a:t>
            </a:r>
            <a:r>
              <a:rPr lang="en-US" altLang="en-US" sz="2400" dirty="0">
                <a:solidFill>
                  <a:srgbClr val="333333"/>
                </a:solidFill>
                <a:latin typeface="Times New Roman" panose="02020603050405020304" pitchFamily="18" charset="0"/>
                <a:cs typeface="Times New Roman" panose="02020603050405020304" pitchFamily="18" charset="0"/>
              </a:rPr>
              <a:t>ilicon anodes have the potential to far-exceed the lithium ion storage capacity of conventional carbon anodes, they change size because of alloying with Li. Despite the increased capacity that would be given to Li-ion battery by pure silicon anode such physical swelling and shrinking results in a quick wrecking the structure of any silicon battery.</a:t>
            </a: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860B633-D3C6-451C-8333-C1033C21E269}"/>
              </a:ext>
            </a:extLst>
          </p:cNvPr>
          <p:cNvSpPr txBox="1"/>
          <p:nvPr/>
        </p:nvSpPr>
        <p:spPr>
          <a:xfrm>
            <a:off x="685800" y="533400"/>
            <a:ext cx="7924800" cy="584775"/>
          </a:xfrm>
          <a:prstGeom prst="rect">
            <a:avLst/>
          </a:prstGeom>
          <a:noFill/>
        </p:spPr>
        <p:txBody>
          <a:bodyPr wrap="square" rtlCol="0">
            <a:spAutoFit/>
          </a:bodyPr>
          <a:lstStyle/>
          <a:p>
            <a:r>
              <a:rPr lang="en-US" altLang="en-US" sz="3200" dirty="0">
                <a:solidFill>
                  <a:schemeClr val="accent1">
                    <a:lumMod val="75000"/>
                  </a:schemeClr>
                </a:solidFill>
                <a:cs typeface="Times New Roman" panose="02020603050405020304" pitchFamily="18" charset="0"/>
              </a:rPr>
              <a:t> </a:t>
            </a:r>
            <a:r>
              <a:rPr lang="en-US" altLang="en-US" sz="3200" b="1" dirty="0">
                <a:solidFill>
                  <a:schemeClr val="accent1">
                    <a:lumMod val="75000"/>
                  </a:schemeClr>
                </a:solidFill>
                <a:cs typeface="Times New Roman" panose="02020603050405020304" pitchFamily="18" charset="0"/>
              </a:rPr>
              <a:t>3D Silicon Carbon-Nanofiber (Si/CNF) Anode</a:t>
            </a:r>
            <a:endParaRPr lang="en-US" sz="3200" dirty="0">
              <a:solidFill>
                <a:schemeClr val="accent1">
                  <a:lumMod val="75000"/>
                </a:schemeClr>
              </a:solidFill>
            </a:endParaRPr>
          </a:p>
        </p:txBody>
      </p:sp>
    </p:spTree>
    <p:extLst>
      <p:ext uri="{BB962C8B-B14F-4D97-AF65-F5344CB8AC3E}">
        <p14:creationId xmlns:p14="http://schemas.microsoft.com/office/powerpoint/2010/main" val="1531682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DF754-A400-4FA8-8AA5-991543C9CB3F}"/>
              </a:ext>
            </a:extLst>
          </p:cNvPr>
          <p:cNvSpPr>
            <a:spLocks noGrp="1"/>
          </p:cNvSpPr>
          <p:nvPr>
            <p:ph type="title"/>
          </p:nvPr>
        </p:nvSpPr>
        <p:spPr/>
        <p:txBody>
          <a:bodyPr>
            <a:noAutofit/>
          </a:bodyPr>
          <a:lstStyle/>
          <a:p>
            <a:r>
              <a:rPr lang="en-US" sz="3200" b="1" dirty="0">
                <a:solidFill>
                  <a:schemeClr val="accent1">
                    <a:lumMod val="75000"/>
                  </a:schemeClr>
                </a:solidFill>
                <a:latin typeface="+mn-lt"/>
                <a:cs typeface="Times New Roman" panose="02020603050405020304" pitchFamily="18" charset="0"/>
              </a:rPr>
              <a:t>Opportunities</a:t>
            </a:r>
          </a:p>
        </p:txBody>
      </p:sp>
      <p:sp>
        <p:nvSpPr>
          <p:cNvPr id="3" name="Content Placeholder 2">
            <a:extLst>
              <a:ext uri="{FF2B5EF4-FFF2-40B4-BE49-F238E27FC236}">
                <a16:creationId xmlns:a16="http://schemas.microsoft.com/office/drawing/2014/main" id="{DBCF12C5-8BC8-43B8-9719-AEB4B2B1B1C5}"/>
              </a:ext>
            </a:extLst>
          </p:cNvPr>
          <p:cNvSpPr>
            <a:spLocks noGrp="1"/>
          </p:cNvSpPr>
          <p:nvPr>
            <p:ph idx="1"/>
          </p:nvPr>
        </p:nvSpPr>
        <p:spPr>
          <a:xfrm>
            <a:off x="304800" y="1676400"/>
            <a:ext cx="8534400" cy="4525963"/>
          </a:xfrm>
        </p:spPr>
        <p:txBody>
          <a:bodyPr>
            <a:normAutofit fontScale="85000" lnSpcReduction="20000"/>
          </a:bodyPr>
          <a:lstStyle/>
          <a:p>
            <a:pPr marL="0" indent="0">
              <a:buNone/>
            </a:pPr>
            <a:r>
              <a:rPr lang="en-US" sz="2600" dirty="0">
                <a:latin typeface="Times New Roman" panose="02020603050405020304" pitchFamily="18" charset="0"/>
                <a:cs typeface="Times New Roman" panose="02020603050405020304" pitchFamily="18" charset="0"/>
              </a:rPr>
              <a:t>Our opportunities to win market are silicon encapsulation, 3D lattice printing and high temperature bonding to the current collector. It is based on:</a:t>
            </a:r>
          </a:p>
          <a:p>
            <a:pPr marL="571500" indent="-571500">
              <a:buFont typeface="Arial" pitchFamily="34" charset="0"/>
              <a:buAutoNum type="romanUcPeriod"/>
            </a:pPr>
            <a:r>
              <a:rPr lang="en-US" sz="2600" dirty="0">
                <a:latin typeface="Times New Roman" panose="02020603050405020304" pitchFamily="18" charset="0"/>
                <a:cs typeface="Times New Roman" panose="02020603050405020304" pitchFamily="18" charset="0"/>
              </a:rPr>
              <a:t>Lattice printing 3-D method that can create low-weight and high-energy-capacity batteries.</a:t>
            </a:r>
          </a:p>
          <a:p>
            <a:pPr marL="571500" indent="-571500">
              <a:buAutoNum type="romanUcPeriod"/>
            </a:pPr>
            <a:r>
              <a:rPr lang="en-US" sz="2600" dirty="0">
                <a:latin typeface="Times New Roman" panose="02020603050405020304" pitchFamily="18" charset="0"/>
                <a:cs typeface="Times New Roman" panose="02020603050405020304" pitchFamily="18" charset="0"/>
              </a:rPr>
              <a:t>Silicon encapsulation gives to batteries faster recharging times and, when used in electric cars, longer range time. </a:t>
            </a:r>
          </a:p>
          <a:p>
            <a:pPr marL="571500" lvl="0" indent="-571500" eaLnBrk="0" fontAlgn="base" hangingPunct="0">
              <a:spcBef>
                <a:spcPct val="0"/>
              </a:spcBef>
              <a:spcAft>
                <a:spcPct val="0"/>
              </a:spcAft>
              <a:buAutoNum type="romanUcPeriod" startAt="3"/>
            </a:pPr>
            <a:r>
              <a:rPr lang="en-US" sz="2600" dirty="0">
                <a:latin typeface="Times New Roman" panose="02020603050405020304" pitchFamily="18" charset="0"/>
                <a:cs typeface="Times New Roman" panose="02020603050405020304" pitchFamily="18" charset="0"/>
              </a:rPr>
              <a:t>3D a</a:t>
            </a:r>
            <a:r>
              <a:rPr lang="en-US" altLang="en-US" sz="2600" dirty="0">
                <a:latin typeface="Times New Roman" panose="02020603050405020304" pitchFamily="18" charset="0"/>
                <a:cs typeface="Times New Roman" panose="02020603050405020304" pitchFamily="18" charset="0"/>
              </a:rPr>
              <a:t>rchitecture allows the lithium to penetrate through the anode that results in high electrode utilization, and thereby higher energy storage capacity.</a:t>
            </a:r>
          </a:p>
          <a:p>
            <a:pPr marL="571500" indent="-571500">
              <a:buAutoNum type="romanUcPeriod" startAt="4"/>
            </a:pPr>
            <a:r>
              <a:rPr lang="en-US" sz="2600" dirty="0">
                <a:latin typeface="Times New Roman" panose="02020603050405020304" pitchFamily="18" charset="0"/>
                <a:cs typeface="Times New Roman" panose="02020603050405020304" pitchFamily="18" charset="0"/>
              </a:rPr>
              <a:t>High temperature bonding allows elimination of binder for electrical   </a:t>
            </a:r>
          </a:p>
          <a:p>
            <a:pPr marL="0" indent="0">
              <a:buNone/>
            </a:pPr>
            <a:r>
              <a:rPr lang="en-US" sz="2600" dirty="0">
                <a:latin typeface="Times New Roman" panose="02020603050405020304" pitchFamily="18" charset="0"/>
                <a:cs typeface="Times New Roman" panose="02020603050405020304" pitchFamily="18" charset="0"/>
              </a:rPr>
              <a:t>        contact.</a:t>
            </a:r>
          </a:p>
          <a:p>
            <a:pPr marL="0" indent="0">
              <a:buNone/>
            </a:pPr>
            <a:r>
              <a:rPr lang="en-US" sz="2600" dirty="0">
                <a:latin typeface="Times New Roman" panose="02020603050405020304" pitchFamily="18" charset="0"/>
                <a:cs typeface="Times New Roman" panose="02020603050405020304" pitchFamily="18" charset="0"/>
              </a:rPr>
              <a:t>V.   Vacuum-less and enclose-less large-format manufacturing </a:t>
            </a:r>
          </a:p>
          <a:p>
            <a:pPr marL="0" indent="0">
              <a:buNone/>
            </a:pPr>
            <a:r>
              <a:rPr lang="en-US" sz="2600" dirty="0">
                <a:latin typeface="Times New Roman" panose="02020603050405020304" pitchFamily="18" charset="0"/>
                <a:cs typeface="Times New Roman" panose="02020603050405020304" pitchFamily="18" charset="0"/>
              </a:rPr>
              <a:t>       reduces cost of the </a:t>
            </a:r>
            <a:r>
              <a:rPr lang="en-US" sz="2600" dirty="0" err="1">
                <a:latin typeface="Times New Roman" panose="02020603050405020304" pitchFamily="18" charset="0"/>
                <a:cs typeface="Times New Roman" panose="02020603050405020304" pitchFamily="18" charset="0"/>
              </a:rPr>
              <a:t>LiBs</a:t>
            </a:r>
            <a:r>
              <a:rPr lang="en-US" sz="2600" dirty="0">
                <a:latin typeface="Times New Roman" panose="02020603050405020304" pitchFamily="18" charset="0"/>
                <a:cs typeface="Times New Roman" panose="02020603050405020304" pitchFamily="18" charset="0"/>
              </a:rPr>
              <a:t> that should be lower than $100/kWh.</a:t>
            </a:r>
          </a:p>
          <a:p>
            <a:pPr marL="571500" lvl="0" indent="-571500" eaLnBrk="0" fontAlgn="base" hangingPunct="0">
              <a:spcBef>
                <a:spcPct val="0"/>
              </a:spcBef>
              <a:spcAft>
                <a:spcPct val="0"/>
              </a:spcAft>
              <a:buAutoNum type="romanUcPeriod" startAt="3"/>
            </a:pPr>
            <a:endParaRPr lang="en-US" altLang="en-US" sz="2600" dirty="0">
              <a:latin typeface="Times New Roman" panose="02020603050405020304" pitchFamily="18" charset="0"/>
              <a:cs typeface="Times New Roman" panose="02020603050405020304" pitchFamily="18" charset="0"/>
            </a:endParaRPr>
          </a:p>
          <a:p>
            <a:pPr marL="0" indent="0">
              <a:buNone/>
            </a:pP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8716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5620</TotalTime>
  <Words>1725</Words>
  <Application>Microsoft Office PowerPoint</Application>
  <PresentationFormat>On-screen Show (4:3)</PresentationFormat>
  <Paragraphs>97</Paragraphs>
  <Slides>25</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2" baseType="lpstr">
      <vt:lpstr>Arial</vt:lpstr>
      <vt:lpstr>Calibri</vt:lpstr>
      <vt:lpstr>Tahoma</vt:lpstr>
      <vt:lpstr>Times New Roman</vt:lpstr>
      <vt:lpstr>Office Theme</vt:lpstr>
      <vt:lpstr>Bitmap Image</vt:lpstr>
      <vt:lpstr>AutoCAD Drawing</vt:lpstr>
      <vt:lpstr>PowerPoint Presentation</vt:lpstr>
      <vt:lpstr>3D Printed Li-ion Batteries </vt:lpstr>
      <vt:lpstr>Benefit of 3D Printing of LiBs</vt:lpstr>
      <vt:lpstr>Silicon Anodes Less Likely To Be 3D Printed</vt:lpstr>
      <vt:lpstr>Atmospheric Pressure Inductively Coupled Plasma Jet vs Aerosol jet</vt:lpstr>
      <vt:lpstr>Silicon-Carbon Nanofiber (Si/CNF) Composite</vt:lpstr>
      <vt:lpstr>Atmospheric Pressure Inductively Coupled Plasma Jet vs Aerosol Jet  </vt:lpstr>
      <vt:lpstr>In order to bringing the new battery to the market its specific energy density should be of ∼300 Wh/kg and a power density should be of ∼2500 W/kg. It can be provided by fabrication the 3D silicon anodes that would provide high capacity because of high surface to weight ratio.  Although silicon anodes have the potential to far-exceed the lithium ion storage capacity of conventional carbon anodes, they change size because of alloying with Li. Despite the increased capacity that would be given to Li-ion battery by pure silicon anode such physical swelling and shrinking results in a quick wrecking the structure of any silicon battery.</vt:lpstr>
      <vt:lpstr>Opportunities</vt:lpstr>
      <vt:lpstr>Silicon Encapsulation In the Fly</vt:lpstr>
      <vt:lpstr>j</vt:lpstr>
      <vt:lpstr>Fig. 2  3D Lattice Architecture of Anode</vt:lpstr>
      <vt:lpstr>Tin and Plasma Beam Knitting vs Binder</vt:lpstr>
      <vt:lpstr>3D plasma beam having a high temperature can provide knitting of deposited lattice and its bonding to electro-platted by tin copper collector for electrical contact eliminating binder (Fig. 3) </vt:lpstr>
      <vt:lpstr>Fig. 4  AP ICP axial torch reactor with two saddle antennas and doughnut-like circular torch reactor </vt:lpstr>
      <vt:lpstr>Reactor generates two plasma torches combined together to provide a long high temperature area.  Silane injected into the top plasma torch is decomposed generating Si vapor.  Nozzle at the end of reactor narrows plasma stream with Si and generates the axial flow of Si vapor. CNFs are injected tangentially in this flow.  Fig.5 AP-ICP torch </vt:lpstr>
      <vt:lpstr>Fig. 6 Doughnut-like plasma reactor.</vt:lpstr>
      <vt:lpstr>Plasma Beam with Carbon Nanofiber Encapsulated by Si</vt:lpstr>
      <vt:lpstr>PowerPoint Presentation</vt:lpstr>
      <vt:lpstr>PowerPoint Presentation</vt:lpstr>
      <vt:lpstr>PowerPoint Presentation</vt:lpstr>
      <vt:lpstr>Fig.10 3D printer with AP-ICP beam with fixture for microchip manufacturing with printed LiBs  </vt:lpstr>
      <vt:lpstr>PowerPoint Presentation</vt:lpstr>
      <vt:lpstr>PowerPoint Presentation</vt:lpstr>
      <vt:lpstr>Conclusion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anna</dc:creator>
  <cp:lastModifiedBy>Tatiana</cp:lastModifiedBy>
  <cp:revision>317</cp:revision>
  <dcterms:created xsi:type="dcterms:W3CDTF">2012-11-19T15:04:31Z</dcterms:created>
  <dcterms:modified xsi:type="dcterms:W3CDTF">2019-01-23T02:43:18Z</dcterms:modified>
</cp:coreProperties>
</file>